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0"/>
  </p:notesMasterIdLst>
  <p:sldIdLst>
    <p:sldId id="256" r:id="rId2"/>
    <p:sldId id="257" r:id="rId3"/>
    <p:sldId id="258" r:id="rId4"/>
    <p:sldId id="267" r:id="rId5"/>
    <p:sldId id="259" r:id="rId6"/>
    <p:sldId id="260" r:id="rId7"/>
    <p:sldId id="277" r:id="rId8"/>
    <p:sldId id="278" r:id="rId9"/>
    <p:sldId id="261" r:id="rId10"/>
    <p:sldId id="279" r:id="rId11"/>
    <p:sldId id="262" r:id="rId12"/>
    <p:sldId id="268" r:id="rId13"/>
    <p:sldId id="280" r:id="rId14"/>
    <p:sldId id="281" r:id="rId15"/>
    <p:sldId id="263" r:id="rId16"/>
    <p:sldId id="264" r:id="rId17"/>
    <p:sldId id="282" r:id="rId18"/>
    <p:sldId id="266"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5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7" y="62"/>
      </p:cViewPr>
      <p:guideLst>
        <p:guide orient="horz" pos="215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lang="en-US"/>
          </a:p>
        </p:txBody>
      </p:sp>
      <p:sp>
        <p:nvSpPr>
          <p:cNvPr id="88" name="Google Shape;88;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SAD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84" name="Google Shape;18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lang="en-US"/>
          </a:p>
        </p:txBody>
      </p:sp>
      <p:sp>
        <p:nvSpPr>
          <p:cNvPr id="185" name="Google Shape;185;p1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SAD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0" name="Google Shape;10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lang="en-US"/>
          </a:p>
        </p:txBody>
      </p:sp>
      <p:sp>
        <p:nvSpPr>
          <p:cNvPr id="101" name="Google Shape;101;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SAD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1" name="Google Shape;11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lang="en-US"/>
          </a:p>
        </p:txBody>
      </p:sp>
      <p:sp>
        <p:nvSpPr>
          <p:cNvPr id="112" name="Google Shape;112;p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SAD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978535" y="1532890"/>
            <a:ext cx="9476105" cy="124333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2400"/>
              <a:buFont typeface="Times New Roman" panose="02020603050405020304"/>
              <a:buNone/>
            </a:pPr>
            <a:r>
              <a:rPr lang="en-US" sz="2400" b="1" dirty="0">
                <a:latin typeface="Times New Roman" panose="02020603050405020304"/>
                <a:ea typeface="Times New Roman" panose="02020603050405020304"/>
                <a:cs typeface="Times New Roman" panose="02020603050405020304"/>
                <a:sym typeface="Times New Roman" panose="02020603050405020304"/>
              </a:rPr>
              <a:t>“</a:t>
            </a:r>
            <a:r>
              <a:rPr lang="en-US" sz="3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Virtual Mouse using hand gestures and voice recognition</a:t>
            </a:r>
            <a:r>
              <a:rPr lang="en-US" sz="2400" b="1" dirty="0">
                <a:latin typeface="Times New Roman" panose="02020603050405020304"/>
                <a:ea typeface="Times New Roman" panose="02020603050405020304"/>
                <a:cs typeface="Times New Roman" panose="02020603050405020304"/>
                <a:sym typeface="Times New Roman" panose="02020603050405020304"/>
              </a:rPr>
              <a:t>”</a:t>
            </a:r>
            <a:endParaRPr sz="24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1" name="Google Shape;91;p1"/>
          <p:cNvSpPr txBox="1">
            <a:spLocks noGrp="1"/>
          </p:cNvSpPr>
          <p:nvPr>
            <p:ph type="subTitle" idx="1"/>
          </p:nvPr>
        </p:nvSpPr>
        <p:spPr>
          <a:xfrm>
            <a:off x="685800" y="3214685"/>
            <a:ext cx="4910134" cy="192906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800" dirty="0">
                <a:latin typeface="Times New Roman" panose="02020603050405020304"/>
                <a:ea typeface="Times New Roman" panose="02020603050405020304"/>
                <a:cs typeface="Times New Roman" panose="02020603050405020304"/>
                <a:sym typeface="Times New Roman" panose="02020603050405020304"/>
              </a:rPr>
              <a:t> </a:t>
            </a:r>
            <a:r>
              <a:rPr lang="en-US" dirty="0">
                <a:latin typeface="Times New Roman" panose="02020603050405020304"/>
                <a:ea typeface="Times New Roman" panose="02020603050405020304"/>
                <a:cs typeface="Times New Roman" panose="02020603050405020304"/>
                <a:sym typeface="Times New Roman" panose="02020603050405020304"/>
              </a:rPr>
              <a:t>Students:          </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457200" lvl="0" indent="-409575" algn="l" rtl="0">
              <a:lnSpc>
                <a:spcPct val="90000"/>
              </a:lnSpc>
              <a:spcBef>
                <a:spcPts val="0"/>
              </a:spcBef>
              <a:spcAft>
                <a:spcPts val="0"/>
              </a:spcAft>
              <a:buClr>
                <a:schemeClr val="dk1"/>
              </a:buClr>
              <a:buSzPct val="100000"/>
              <a:buFont typeface="Calibri" panose="020F0502020204030204"/>
              <a:buAutoNum type="arabicPeriod"/>
            </a:pPr>
            <a:r>
              <a:rPr lang="en-US" sz="2000" b="1" dirty="0">
                <a:latin typeface="Times New Roman" panose="02020603050405020304"/>
                <a:ea typeface="Times New Roman" panose="02020603050405020304"/>
                <a:cs typeface="Times New Roman" panose="02020603050405020304"/>
                <a:sym typeface="Times New Roman" panose="02020603050405020304"/>
              </a:rPr>
              <a:t>Nitheesh Shetty</a:t>
            </a:r>
            <a:r>
              <a:rPr lang="en-US" sz="2000" dirty="0">
                <a:latin typeface="Times New Roman" panose="02020603050405020304"/>
                <a:ea typeface="Times New Roman" panose="02020603050405020304"/>
                <a:cs typeface="Times New Roman" panose="02020603050405020304"/>
                <a:sym typeface="Times New Roman" panose="02020603050405020304"/>
              </a:rPr>
              <a:t>(1RN19CS091)</a:t>
            </a:r>
            <a:endParaRPr dirty="0"/>
          </a:p>
          <a:p>
            <a:pPr marL="457200" lvl="0" indent="-409575" algn="l" rtl="0">
              <a:lnSpc>
                <a:spcPct val="90000"/>
              </a:lnSpc>
              <a:spcBef>
                <a:spcPts val="0"/>
              </a:spcBef>
              <a:spcAft>
                <a:spcPts val="0"/>
              </a:spcAft>
              <a:buClr>
                <a:schemeClr val="dk1"/>
              </a:buClr>
              <a:buSzPct val="100000"/>
              <a:buFont typeface="Calibri" panose="020F0502020204030204"/>
              <a:buAutoNum type="arabicPeriod"/>
            </a:pPr>
            <a:r>
              <a:rPr lang="en-US" sz="2000" b="1" dirty="0">
                <a:latin typeface="Times New Roman" panose="02020603050405020304"/>
                <a:ea typeface="Times New Roman" panose="02020603050405020304"/>
                <a:cs typeface="Times New Roman" panose="02020603050405020304"/>
                <a:sym typeface="Times New Roman" panose="02020603050405020304"/>
              </a:rPr>
              <a:t>Nitish K </a:t>
            </a:r>
            <a:r>
              <a:rPr lang="en-US" sz="2000" dirty="0">
                <a:latin typeface="Times New Roman" panose="02020603050405020304"/>
                <a:ea typeface="Times New Roman" panose="02020603050405020304"/>
                <a:cs typeface="Times New Roman" panose="02020603050405020304"/>
                <a:sym typeface="Times New Roman" panose="02020603050405020304"/>
              </a:rPr>
              <a:t>(1RN19CS092)</a:t>
            </a:r>
            <a:endParaRPr dirty="0"/>
          </a:p>
          <a:p>
            <a:pPr marL="457200" lvl="0" indent="-409575" algn="l" rtl="0">
              <a:lnSpc>
                <a:spcPct val="90000"/>
              </a:lnSpc>
              <a:spcBef>
                <a:spcPts val="0"/>
              </a:spcBef>
              <a:spcAft>
                <a:spcPts val="0"/>
              </a:spcAft>
              <a:buClr>
                <a:schemeClr val="dk1"/>
              </a:buClr>
              <a:buSzPct val="100000"/>
              <a:buFont typeface="Calibri" panose="020F0502020204030204"/>
              <a:buAutoNum type="arabicPeriod"/>
            </a:pPr>
            <a:r>
              <a:rPr lang="en-US" sz="2000" b="1" dirty="0">
                <a:latin typeface="Times New Roman" panose="02020603050405020304"/>
                <a:ea typeface="Times New Roman" panose="02020603050405020304"/>
                <a:cs typeface="Times New Roman" panose="02020603050405020304"/>
                <a:sym typeface="Times New Roman" panose="02020603050405020304"/>
              </a:rPr>
              <a:t>Rakshith BK </a:t>
            </a:r>
            <a:r>
              <a:rPr lang="en-US" sz="2000" dirty="0">
                <a:latin typeface="Times New Roman" panose="02020603050405020304"/>
                <a:ea typeface="Times New Roman" panose="02020603050405020304"/>
                <a:cs typeface="Times New Roman" panose="02020603050405020304"/>
                <a:sym typeface="Times New Roman" panose="02020603050405020304"/>
              </a:rPr>
              <a:t>(1RN19CS108)</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457200" lvl="0" indent="-409575" algn="l" rtl="0">
              <a:lnSpc>
                <a:spcPct val="90000"/>
              </a:lnSpc>
              <a:spcBef>
                <a:spcPts val="0"/>
              </a:spcBef>
              <a:spcAft>
                <a:spcPts val="0"/>
              </a:spcAft>
              <a:buSzPct val="100000"/>
              <a:buFont typeface="Times New Roman" panose="02020603050405020304"/>
              <a:buAutoNum type="arabicPeriod"/>
            </a:pPr>
            <a:r>
              <a:rPr lang="en-US" sz="2000" b="1" dirty="0">
                <a:latin typeface="Times New Roman" panose="02020603050405020304"/>
                <a:ea typeface="Times New Roman" panose="02020603050405020304"/>
                <a:cs typeface="Times New Roman" panose="02020603050405020304"/>
                <a:sym typeface="Times New Roman" panose="02020603050405020304"/>
              </a:rPr>
              <a:t>Rajatha Bangera </a:t>
            </a:r>
            <a:r>
              <a:rPr lang="en-US" sz="2000" dirty="0">
                <a:latin typeface="Times New Roman" panose="02020603050405020304"/>
                <a:ea typeface="Times New Roman" panose="02020603050405020304"/>
                <a:cs typeface="Times New Roman" panose="02020603050405020304"/>
                <a:sym typeface="Times New Roman" panose="02020603050405020304"/>
              </a:rPr>
              <a:t>(1RN20CS411)</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lnSpc>
                <a:spcPct val="90000"/>
              </a:lnSpc>
              <a:spcBef>
                <a:spcPts val="0"/>
              </a:spcBef>
              <a:spcAft>
                <a:spcPts val="0"/>
              </a:spcAft>
              <a:buClr>
                <a:schemeClr val="dk1"/>
              </a:buClr>
              <a:buSzPct val="100000"/>
              <a:buFont typeface="Calibri" panose="020F0502020204030204"/>
              <a:buNone/>
            </a:pPr>
            <a:endParaRPr sz="20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lnSpc>
                <a:spcPct val="90000"/>
              </a:lnSpc>
              <a:spcBef>
                <a:spcPts val="0"/>
              </a:spcBef>
              <a:spcAft>
                <a:spcPts val="0"/>
              </a:spcAft>
              <a:buClr>
                <a:schemeClr val="dk1"/>
              </a:buClr>
              <a:buSzPct val="100000"/>
              <a:buFont typeface="Calibri" panose="020F0502020204030204"/>
              <a:buNone/>
            </a:pPr>
            <a:endParaRPr sz="20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lnSpc>
                <a:spcPct val="90000"/>
              </a:lnSpc>
              <a:spcBef>
                <a:spcPts val="0"/>
              </a:spcBef>
              <a:spcAft>
                <a:spcPts val="0"/>
              </a:spcAft>
              <a:buClr>
                <a:schemeClr val="dk1"/>
              </a:buClr>
              <a:buSzPct val="100000"/>
              <a:buFont typeface="Calibri" panose="020F0502020204030204"/>
              <a:buNone/>
            </a:pPr>
            <a:endParaRPr sz="20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
          <p:cNvSpPr txBox="1"/>
          <p:nvPr/>
        </p:nvSpPr>
        <p:spPr>
          <a:xfrm>
            <a:off x="7353624" y="3557903"/>
            <a:ext cx="3214710" cy="1413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lvl="0">
              <a:buSzPts val="2000"/>
            </a:pPr>
            <a:r>
              <a:rPr lang="en-US" sz="2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Mrs. Yashasvi B N </a:t>
            </a:r>
          </a:p>
          <a:p>
            <a:pPr lvl="0">
              <a:buSzPts val="2000"/>
            </a:pPr>
            <a:r>
              <a:rPr lang="en-US" sz="1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Asst. Prof. Dept. of CSE, RNSIT</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0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1524001" y="-184666"/>
            <a:ext cx="18473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aphicFrame>
        <p:nvGraphicFramePr>
          <p:cNvPr id="94" name="Google Shape;94;p1"/>
          <p:cNvGraphicFramePr/>
          <p:nvPr/>
        </p:nvGraphicFramePr>
        <p:xfrm>
          <a:off x="5595934" y="336036"/>
          <a:ext cx="1000132" cy="1296089"/>
        </p:xfrm>
        <a:graphic>
          <a:graphicData uri="http://schemas.openxmlformats.org/presentationml/2006/ole">
            <mc:AlternateContent xmlns:mc="http://schemas.openxmlformats.org/markup-compatibility/2006">
              <mc:Choice xmlns:v="urn:schemas-microsoft-com:vml" Requires="v">
                <p:oleObj r:id="rId3" imgW="8362950" imgH="10839450" progId="Word.Picture.8">
                  <p:embed/>
                </p:oleObj>
              </mc:Choice>
              <mc:Fallback>
                <p:oleObj r:id="rId3" imgW="8362950" imgH="10839450" progId="Word.Picture.8">
                  <p:embed/>
                  <p:pic>
                    <p:nvPicPr>
                      <p:cNvPr id="0" name="Google Shape;94;p1"/>
                      <p:cNvPicPr preferRelativeResize="0"/>
                      <p:nvPr/>
                    </p:nvPicPr>
                    <p:blipFill rotWithShape="1">
                      <a:blip r:embed="rId4"/>
                      <a:srcRect/>
                      <a:stretch>
                        <a:fillRect/>
                      </a:stretch>
                    </p:blipFill>
                    <p:spPr>
                      <a:xfrm>
                        <a:off x="5595934" y="336036"/>
                        <a:ext cx="1000132" cy="1296089"/>
                      </a:xfrm>
                      <a:prstGeom prst="rect">
                        <a:avLst/>
                      </a:prstGeom>
                      <a:noFill/>
                      <a:ln>
                        <a:noFill/>
                      </a:ln>
                    </p:spPr>
                  </p:pic>
                </p:oleObj>
              </mc:Fallback>
            </mc:AlternateContent>
          </a:graphicData>
        </a:graphic>
      </p:graphicFrame>
      <p:sp>
        <p:nvSpPr>
          <p:cNvPr id="95" name="Google Shape;95;p1"/>
          <p:cNvSpPr/>
          <p:nvPr/>
        </p:nvSpPr>
        <p:spPr>
          <a:xfrm>
            <a:off x="2088301" y="5454571"/>
            <a:ext cx="8072494" cy="10134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dirty="0">
                <a:solidFill>
                  <a:srgbClr val="800000"/>
                </a:solidFill>
                <a:latin typeface="Times New Roman" panose="02020603050405020304"/>
                <a:ea typeface="Times New Roman" panose="02020603050405020304"/>
                <a:cs typeface="Times New Roman" panose="02020603050405020304"/>
                <a:sym typeface="Times New Roman" panose="02020603050405020304"/>
              </a:rPr>
              <a:t>Department of Computer Science and Engineering</a:t>
            </a:r>
            <a:endParaRPr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dirty="0">
                <a:solidFill>
                  <a:srgbClr val="800000"/>
                </a:solidFill>
                <a:latin typeface="Times New Roman" panose="02020603050405020304"/>
                <a:ea typeface="Times New Roman" panose="02020603050405020304"/>
                <a:cs typeface="Times New Roman" panose="02020603050405020304"/>
                <a:sym typeface="Times New Roman" panose="02020603050405020304"/>
              </a:rPr>
              <a:t> RNS Institute of Technology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dirty="0">
                <a:solidFill>
                  <a:srgbClr val="800000"/>
                </a:solidFill>
                <a:latin typeface="Times New Roman" panose="02020603050405020304"/>
                <a:ea typeface="Times New Roman" panose="02020603050405020304"/>
                <a:cs typeface="Times New Roman" panose="02020603050405020304"/>
                <a:sym typeface="Times New Roman" panose="02020603050405020304"/>
              </a:rPr>
              <a:t>2022-23</a:t>
            </a:r>
            <a:endParaRPr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6" name="Google Shape;96;p1" descr="G:\RNSITLOGO.jpg"/>
          <p:cNvPicPr preferRelativeResize="0"/>
          <p:nvPr/>
        </p:nvPicPr>
        <p:blipFill rotWithShape="1">
          <a:blip r:embed="rId5"/>
          <a:srcRect/>
          <a:stretch>
            <a:fillRect/>
          </a:stretch>
        </p:blipFill>
        <p:spPr>
          <a:xfrm>
            <a:off x="5595934" y="4248565"/>
            <a:ext cx="1214446" cy="12994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1981200" y="457200"/>
            <a:ext cx="7837805" cy="767080"/>
          </a:xfrm>
          <a:prstGeom prst="rect">
            <a:avLst/>
          </a:prstGeom>
          <a:noFill/>
          <a:ln>
            <a:noFill/>
          </a:ln>
        </p:spPr>
        <p:txBody>
          <a:bodyPr spcFirstLastPara="1" wrap="square" lIns="91425" tIns="45700" rIns="91425" bIns="45700" anchor="ctr" anchorCtr="0">
            <a:normAutofit fontScale="90000"/>
          </a:bodyPr>
          <a:lstStyle/>
          <a:p>
            <a:pPr marL="342900" lvl="0" indent="-342900" algn="ctr" rtl="0">
              <a:lnSpc>
                <a:spcPct val="90000"/>
              </a:lnSpc>
              <a:spcBef>
                <a:spcPts val="0"/>
              </a:spcBef>
              <a:spcAft>
                <a:spcPts val="0"/>
              </a:spcAft>
              <a:buClr>
                <a:srgbClr val="C00000"/>
              </a:buClr>
              <a:buSzPct val="100000"/>
              <a:buFont typeface="Times New Roman" panose="02020603050405020304"/>
              <a:buNone/>
            </a:pPr>
            <a:br>
              <a:rPr lang="en-US" sz="3100"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TECHNOLOGIES USED </a:t>
            </a:r>
            <a:b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endParaRPr dirty="0"/>
          </a:p>
        </p:txBody>
      </p:sp>
      <p:sp>
        <p:nvSpPr>
          <p:cNvPr id="142" name="Google Shape;142;p6"/>
          <p:cNvSpPr txBox="1">
            <a:spLocks noGrp="1"/>
          </p:cNvSpPr>
          <p:nvPr>
            <p:ph type="body" idx="1"/>
          </p:nvPr>
        </p:nvSpPr>
        <p:spPr>
          <a:xfrm>
            <a:off x="598170" y="1255395"/>
            <a:ext cx="10755630" cy="5074920"/>
          </a:xfrm>
          <a:prstGeom prst="rect">
            <a:avLst/>
          </a:prstGeom>
          <a:noFill/>
          <a:ln>
            <a:noFill/>
          </a:ln>
        </p:spPr>
        <p:txBody>
          <a:bodyPr spcFirstLastPara="1" wrap="square" lIns="91425" tIns="45700" rIns="91425" bIns="45700" anchor="t" anchorCtr="0">
            <a:normAutofit/>
          </a:bodyPr>
          <a:lstStyle/>
          <a:p>
            <a:pPr lvl="1" indent="-457200">
              <a:spcBef>
                <a:spcPts val="0"/>
              </a:spcBef>
              <a:buSzPts val="2400"/>
              <a:buAutoNum type="arabicPeriod"/>
            </a:pPr>
            <a:r>
              <a:rPr lang="en-US" sz="2300" dirty="0">
                <a:latin typeface="Times New Roman" panose="02020603050405020304" pitchFamily="18" charset="0"/>
                <a:cs typeface="Times New Roman" panose="02020603050405020304" pitchFamily="18" charset="0"/>
              </a:rPr>
              <a:t>Computer Vision</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Image classification</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Object detection</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Object Tracking</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Content-based image retrieval</a:t>
            </a:r>
          </a:p>
          <a:p>
            <a:pPr lvl="2" indent="-457200">
              <a:spcBef>
                <a:spcPts val="0"/>
              </a:spcBef>
              <a:buSzPts val="2400"/>
            </a:pPr>
            <a:endParaRPr lang="en-US" sz="1800" dirty="0">
              <a:latin typeface="Times New Roman" panose="02020603050405020304" pitchFamily="18" charset="0"/>
              <a:cs typeface="Times New Roman" panose="02020603050405020304" pitchFamily="18" charset="0"/>
            </a:endParaRPr>
          </a:p>
          <a:p>
            <a:pPr lvl="1" indent="-457200">
              <a:spcBef>
                <a:spcPts val="0"/>
              </a:spcBef>
              <a:buSzPts val="2400"/>
              <a:buAutoNum type="arabicPeriod"/>
            </a:pPr>
            <a:r>
              <a:rPr lang="en-US" sz="2300" dirty="0">
                <a:latin typeface="Times New Roman" panose="02020603050405020304" pitchFamily="18" charset="0"/>
                <a:cs typeface="Times New Roman" panose="02020603050405020304" pitchFamily="18" charset="0"/>
              </a:rPr>
              <a:t>Hand Tracking / MediaPipes</a:t>
            </a:r>
          </a:p>
          <a:p>
            <a:pPr marL="914400" lvl="2" indent="0">
              <a:spcBef>
                <a:spcPts val="0"/>
              </a:spcBef>
              <a:buSzPts val="2400"/>
              <a:buNone/>
            </a:pPr>
            <a:r>
              <a:rPr lang="en-US" sz="1915" dirty="0">
                <a:latin typeface="Times New Roman" panose="02020603050405020304" pitchFamily="18" charset="0"/>
                <a:cs typeface="Times New Roman" panose="02020603050405020304" pitchFamily="18" charset="0"/>
              </a:rPr>
              <a:t>  Mediapipe is a framework mainly used for building audio, video, or any time series data. </a:t>
            </a:r>
          </a:p>
          <a:p>
            <a:pPr marL="914400" lvl="2" indent="0">
              <a:spcBef>
                <a:spcPts val="0"/>
              </a:spcBef>
              <a:buSzPts val="2400"/>
              <a:buNone/>
            </a:pPr>
            <a:r>
              <a:rPr lang="en-US" sz="1915" dirty="0">
                <a:latin typeface="Times New Roman" panose="02020603050405020304" pitchFamily="18" charset="0"/>
                <a:cs typeface="Times New Roman" panose="02020603050405020304" pitchFamily="18" charset="0"/>
              </a:rPr>
              <a:t>  With the help of the MediaPipe framework, we can build very impressive pipelines for </a:t>
            </a:r>
          </a:p>
          <a:p>
            <a:pPr marL="914400" lvl="2" indent="0">
              <a:spcBef>
                <a:spcPts val="0"/>
              </a:spcBef>
              <a:buSzPts val="2400"/>
              <a:buNone/>
            </a:pPr>
            <a:r>
              <a:rPr lang="en-US" sz="1915" dirty="0">
                <a:latin typeface="Times New Roman" panose="02020603050405020304" pitchFamily="18" charset="0"/>
                <a:cs typeface="Times New Roman" panose="02020603050405020304" pitchFamily="18" charset="0"/>
              </a:rPr>
              <a:t>   different media processing functions. </a:t>
            </a:r>
          </a:p>
          <a:p>
            <a:pPr marL="914400" lvl="2" indent="0">
              <a:spcBef>
                <a:spcPts val="0"/>
              </a:spcBef>
              <a:buSzPts val="2400"/>
              <a:buNone/>
            </a:pPr>
            <a:endParaRPr lang="en-US" sz="1915" dirty="0">
              <a:latin typeface="Times New Roman" panose="02020603050405020304" pitchFamily="18" charset="0"/>
              <a:cs typeface="Times New Roman" panose="02020603050405020304" pitchFamily="18" charset="0"/>
            </a:endParaRPr>
          </a:p>
          <a:p>
            <a:pPr lvl="1" indent="-457200">
              <a:spcBef>
                <a:spcPts val="0"/>
              </a:spcBef>
              <a:buSzPts val="2400"/>
              <a:buAutoNum type="arabicPeriod"/>
            </a:pPr>
            <a:r>
              <a:rPr lang="en-US" sz="2300" dirty="0">
                <a:latin typeface="Times New Roman" panose="02020603050405020304" pitchFamily="18" charset="0"/>
                <a:cs typeface="Times New Roman" panose="02020603050405020304" pitchFamily="18" charset="0"/>
              </a:rPr>
              <a:t>Installing Libraries for voice recognition and assistance</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SpeechRecognition</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PyAudio</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pyttsx3</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pywhatkit</a:t>
            </a:r>
          </a:p>
          <a:p>
            <a:pPr lvl="2" indent="-457200">
              <a:spcBef>
                <a:spcPts val="0"/>
              </a:spcBef>
              <a:buSzPts val="2400"/>
            </a:pPr>
            <a:r>
              <a:rPr lang="en-US" sz="1800" dirty="0">
                <a:latin typeface="Times New Roman" panose="02020603050405020304" pitchFamily="18" charset="0"/>
                <a:cs typeface="Times New Roman" panose="02020603050405020304" pitchFamily="18" charset="0"/>
              </a:rPr>
              <a:t>wikipedia</a:t>
            </a:r>
          </a:p>
          <a:p>
            <a:pPr marL="800100" lvl="1">
              <a:spcBef>
                <a:spcPts val="0"/>
              </a:spcBef>
              <a:buSzPts val="2400"/>
            </a:pPr>
            <a:endParaRPr lang="en-US" sz="2300" dirty="0">
              <a:latin typeface="Times New Roman" panose="02020603050405020304" pitchFamily="18" charset="0"/>
              <a:cs typeface="Times New Roman" panose="02020603050405020304" pitchFamily="18" charset="0"/>
            </a:endParaRPr>
          </a:p>
          <a:p>
            <a:pPr marL="800100" lvl="1">
              <a:spcBef>
                <a:spcPts val="0"/>
              </a:spcBef>
              <a:buSzPts val="2400"/>
            </a:pPr>
            <a:endParaRPr lang="en-US" dirty="0">
              <a:latin typeface="Times New Roman" panose="02020603050405020304" pitchFamily="18" charset="0"/>
              <a:cs typeface="Times New Roman" panose="02020603050405020304" pitchFamily="18" charset="0"/>
            </a:endParaRPr>
          </a:p>
        </p:txBody>
      </p:sp>
      <p:sp>
        <p:nvSpPr>
          <p:cNvPr id="143" name="Google Shape;1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44" name="Google Shape;1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45" name="Google Shape;1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C00000"/>
              </a:buClr>
              <a:buSzPct val="100000"/>
              <a:buFont typeface="Times New Roman" panose="02020603050405020304"/>
              <a:buNone/>
            </a:pPr>
            <a:br>
              <a:rPr lang="en-US">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a:solidFill>
                  <a:srgbClr val="C00000"/>
                </a:solidFill>
                <a:latin typeface="Times New Roman" panose="02020603050405020304"/>
                <a:ea typeface="Times New Roman" panose="02020603050405020304"/>
                <a:cs typeface="Times New Roman" panose="02020603050405020304"/>
                <a:sym typeface="Times New Roman" panose="02020603050405020304"/>
              </a:rPr>
              <a:t>IMPLIMENTATION</a:t>
            </a:r>
            <a:br>
              <a:rPr lang="en-US" sz="3600" b="1">
                <a:solidFill>
                  <a:srgbClr val="C00000"/>
                </a:solidFill>
                <a:latin typeface="Times New Roman" panose="02020603050405020304"/>
                <a:ea typeface="Times New Roman" panose="02020603050405020304"/>
                <a:cs typeface="Times New Roman" panose="02020603050405020304"/>
                <a:sym typeface="Times New Roman" panose="02020603050405020304"/>
              </a:rPr>
            </a:br>
            <a:endParaRPr b="1">
              <a:solidFill>
                <a:srgbClr val="C00000"/>
              </a:solidFill>
            </a:endParaRPr>
          </a:p>
        </p:txBody>
      </p:sp>
      <p:sp>
        <p:nvSpPr>
          <p:cNvPr id="151" name="Google Shape;151;p7"/>
          <p:cNvSpPr txBox="1">
            <a:spLocks noGrp="1"/>
          </p:cNvSpPr>
          <p:nvPr>
            <p:ph type="body" idx="1"/>
          </p:nvPr>
        </p:nvSpPr>
        <p:spPr>
          <a:xfrm>
            <a:off x="351692" y="1380392"/>
            <a:ext cx="11002108" cy="496765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en-US" b="1" dirty="0">
                <a:solidFill>
                  <a:srgbClr val="FF0000"/>
                </a:solidFill>
                <a:latin typeface="Times New Roman" panose="02020603050405020304" pitchFamily="18" charset="0"/>
                <a:cs typeface="Times New Roman" panose="02020603050405020304" pitchFamily="18" charset="0"/>
              </a:rPr>
              <a:t>Camera:</a:t>
            </a:r>
          </a:p>
          <a:p>
            <a:pPr marL="342900">
              <a:buSzPts val="2800"/>
            </a:pPr>
            <a:r>
              <a:rPr lang="en-US" sz="2200" dirty="0">
                <a:latin typeface="Times New Roman" panose="02020603050405020304" pitchFamily="18" charset="0"/>
                <a:cs typeface="Times New Roman" panose="02020603050405020304" pitchFamily="18" charset="0"/>
              </a:rPr>
              <a:t>The system works on the frames captured by the webcam on the computer machine or built-in camera on a laptop. By creating the video capture object, the system will capture video using webcam in real-time. The  camera will capture frame by frame and will pass it to the system. Camera resolution is 1920*1080 and with fps of 40</a:t>
            </a:r>
          </a:p>
          <a:p>
            <a:pPr marL="0" indent="0">
              <a:buSzPts val="2800"/>
              <a:buNone/>
            </a:pPr>
            <a:endParaRPr lang="en-US" b="1" dirty="0">
              <a:solidFill>
                <a:srgbClr val="FF0000"/>
              </a:solidFill>
              <a:latin typeface="Times New Roman" panose="02020603050405020304" pitchFamily="18" charset="0"/>
              <a:cs typeface="Times New Roman" panose="02020603050405020304" pitchFamily="18" charset="0"/>
            </a:endParaRPr>
          </a:p>
          <a:p>
            <a:pPr marL="0" indent="0">
              <a:buSzPts val="2800"/>
              <a:buNone/>
            </a:pPr>
            <a:r>
              <a:rPr lang="en-US" b="1" dirty="0">
                <a:solidFill>
                  <a:srgbClr val="FF0000"/>
                </a:solidFill>
                <a:latin typeface="Times New Roman" panose="02020603050405020304" pitchFamily="18" charset="0"/>
                <a:cs typeface="Times New Roman" panose="02020603050405020304" pitchFamily="18" charset="0"/>
              </a:rPr>
              <a:t>Capturing:</a:t>
            </a:r>
          </a:p>
          <a:p>
            <a:pPr marL="285750" indent="-285750">
              <a:buSzPts val="2800"/>
            </a:pPr>
            <a:r>
              <a:rPr lang="en-US" sz="2000" dirty="0">
                <a:latin typeface="Times New Roman" panose="02020603050405020304" pitchFamily="18" charset="0"/>
                <a:cs typeface="Times New Roman" panose="02020603050405020304" pitchFamily="18" charset="0"/>
              </a:rPr>
              <a:t>While the device is ON and when the model is run. The model will open a tab of the camera which takes input from the user. By using an infinite loop the webcam captures each and every frame till the program termination. The frames from the real-time video are processed from BGR to HSV color space.</a:t>
            </a:r>
            <a:endParaRPr sz="2000" dirty="0">
              <a:latin typeface="Times New Roman" panose="02020603050405020304" pitchFamily="18" charset="0"/>
              <a:cs typeface="Times New Roman" panose="02020603050405020304" pitchFamily="18" charset="0"/>
            </a:endParaRPr>
          </a:p>
        </p:txBody>
      </p:sp>
      <p:sp>
        <p:nvSpPr>
          <p:cNvPr id="152" name="Google Shape;1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53" name="Google Shape;1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54" name="Google Shape;1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8408" y="677008"/>
            <a:ext cx="10905392" cy="5499955"/>
          </a:xfrm>
        </p:spPr>
        <p:txBody>
          <a:bodyPr>
            <a:normAutofit/>
          </a:bodyPr>
          <a:lstStyle/>
          <a:p>
            <a:pPr marL="0" indent="0">
              <a:buSzPts val="2800"/>
              <a:buNone/>
            </a:pPr>
            <a:r>
              <a:rPr lang="en-US" sz="2600" b="1" dirty="0">
                <a:solidFill>
                  <a:srgbClr val="FF0000"/>
                </a:solidFill>
                <a:latin typeface="Times New Roman" panose="02020603050405020304" pitchFamily="18" charset="0"/>
                <a:cs typeface="Times New Roman" panose="02020603050405020304" pitchFamily="18" charset="0"/>
              </a:rPr>
              <a:t>Color Detection &amp; Masking:</a:t>
            </a:r>
          </a:p>
          <a:p>
            <a:pPr marL="285750" indent="-285750">
              <a:buSzPts val="2800"/>
            </a:pPr>
            <a:r>
              <a:rPr lang="en-US" sz="2000" dirty="0">
                <a:latin typeface="Times New Roman" panose="02020603050405020304" pitchFamily="18" charset="0"/>
                <a:cs typeface="Times New Roman" panose="02020603050405020304" pitchFamily="18" charset="0"/>
              </a:rPr>
              <a:t>In this proposed system, color detection is done by detecting color pixels of fingertips with color caps from the frames that were captured by the webcam. This is the initial and fundamental step of the proposed system. </a:t>
            </a:r>
          </a:p>
          <a:p>
            <a:pPr marL="285750" indent="-285750">
              <a:buSzPts val="2800"/>
            </a:pPr>
            <a:r>
              <a:rPr lang="en-US" sz="2000" dirty="0">
                <a:latin typeface="Times New Roman" panose="02020603050405020304" pitchFamily="18" charset="0"/>
                <a:cs typeface="Times New Roman" panose="02020603050405020304" pitchFamily="18" charset="0"/>
              </a:rPr>
              <a:t>The outcome of this step will be a grayscale image, where the intensity of the pixels differs the color cap from the rest of the frame and the color cap area will be highlighted. Then rectangle masks will be created around the color cap and the color cap will be tracked. The gesture will be detected from the tracking of these color caps.</a:t>
            </a: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E774-B112-A04F-5B01-00BB6EBFAC9B}"/>
              </a:ext>
            </a:extLst>
          </p:cNvPr>
          <p:cNvSpPr>
            <a:spLocks noGrp="1"/>
          </p:cNvSpPr>
          <p:nvPr>
            <p:ph type="title"/>
          </p:nvPr>
        </p:nvSpPr>
        <p:spPr>
          <a:xfrm>
            <a:off x="838200" y="320676"/>
            <a:ext cx="10515600" cy="744450"/>
          </a:xfrm>
        </p:spPr>
        <p:txBody>
          <a:bodyPr/>
          <a:lstStyle/>
          <a:p>
            <a:pPr algn="ctr"/>
            <a:r>
              <a:rPr lang="en-US" b="1" dirty="0">
                <a:solidFill>
                  <a:srgbClr val="FF0000"/>
                </a:solidFill>
              </a:rPr>
              <a:t>Result Analysis</a:t>
            </a:r>
            <a:endParaRPr lang="en-IN" b="1" dirty="0">
              <a:solidFill>
                <a:srgbClr val="FF0000"/>
              </a:solidFill>
            </a:endParaRPr>
          </a:p>
        </p:txBody>
      </p:sp>
      <p:sp>
        <p:nvSpPr>
          <p:cNvPr id="4" name="Slide Number Placeholder 3">
            <a:extLst>
              <a:ext uri="{FF2B5EF4-FFF2-40B4-BE49-F238E27FC236}">
                <a16:creationId xmlns:a16="http://schemas.microsoft.com/office/drawing/2014/main" id="{B9C90005-61AF-879F-EC72-560F4B8E42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794D019E-E638-B7B8-C195-5C2921CB2E5F}"/>
              </a:ext>
            </a:extLst>
          </p:cNvPr>
          <p:cNvPicPr>
            <a:picLocks noChangeAspect="1"/>
          </p:cNvPicPr>
          <p:nvPr/>
        </p:nvPicPr>
        <p:blipFill>
          <a:blip r:embed="rId2"/>
          <a:stretch>
            <a:fillRect/>
          </a:stretch>
        </p:blipFill>
        <p:spPr>
          <a:xfrm>
            <a:off x="256640" y="1347666"/>
            <a:ext cx="3451203" cy="4726143"/>
          </a:xfrm>
          <a:prstGeom prst="rect">
            <a:avLst/>
          </a:prstGeom>
        </p:spPr>
      </p:pic>
      <p:pic>
        <p:nvPicPr>
          <p:cNvPr id="8" name="Picture 7">
            <a:extLst>
              <a:ext uri="{FF2B5EF4-FFF2-40B4-BE49-F238E27FC236}">
                <a16:creationId xmlns:a16="http://schemas.microsoft.com/office/drawing/2014/main" id="{D4873D02-27BF-EC93-213E-C5174819211E}"/>
              </a:ext>
            </a:extLst>
          </p:cNvPr>
          <p:cNvPicPr>
            <a:picLocks noChangeAspect="1"/>
          </p:cNvPicPr>
          <p:nvPr/>
        </p:nvPicPr>
        <p:blipFill>
          <a:blip r:embed="rId3"/>
          <a:stretch>
            <a:fillRect/>
          </a:stretch>
        </p:blipFill>
        <p:spPr>
          <a:xfrm>
            <a:off x="4079629" y="1347666"/>
            <a:ext cx="3336055" cy="4726143"/>
          </a:xfrm>
          <a:prstGeom prst="rect">
            <a:avLst/>
          </a:prstGeom>
        </p:spPr>
      </p:pic>
      <p:pic>
        <p:nvPicPr>
          <p:cNvPr id="10" name="Picture 9">
            <a:extLst>
              <a:ext uri="{FF2B5EF4-FFF2-40B4-BE49-F238E27FC236}">
                <a16:creationId xmlns:a16="http://schemas.microsoft.com/office/drawing/2014/main" id="{6019876F-35EB-F3FF-F7D5-DB2296967CE1}"/>
              </a:ext>
            </a:extLst>
          </p:cNvPr>
          <p:cNvPicPr>
            <a:picLocks noChangeAspect="1"/>
          </p:cNvPicPr>
          <p:nvPr/>
        </p:nvPicPr>
        <p:blipFill>
          <a:blip r:embed="rId4"/>
          <a:stretch>
            <a:fillRect/>
          </a:stretch>
        </p:blipFill>
        <p:spPr>
          <a:xfrm>
            <a:off x="8263455" y="1347666"/>
            <a:ext cx="3261643" cy="4526672"/>
          </a:xfrm>
          <a:prstGeom prst="rect">
            <a:avLst/>
          </a:prstGeom>
        </p:spPr>
      </p:pic>
      <p:sp>
        <p:nvSpPr>
          <p:cNvPr id="11" name="TextBox 10">
            <a:extLst>
              <a:ext uri="{FF2B5EF4-FFF2-40B4-BE49-F238E27FC236}">
                <a16:creationId xmlns:a16="http://schemas.microsoft.com/office/drawing/2014/main" id="{341CEC32-3448-7ABC-F9CE-7DF28FD7869E}"/>
              </a:ext>
            </a:extLst>
          </p:cNvPr>
          <p:cNvSpPr txBox="1"/>
          <p:nvPr/>
        </p:nvSpPr>
        <p:spPr>
          <a:xfrm>
            <a:off x="256640" y="6202460"/>
            <a:ext cx="3324761" cy="307777"/>
          </a:xfrm>
          <a:prstGeom prst="rect">
            <a:avLst/>
          </a:prstGeom>
          <a:noFill/>
        </p:spPr>
        <p:txBody>
          <a:bodyPr wrap="square" rtlCol="0">
            <a:spAutoFit/>
          </a:bodyPr>
          <a:lstStyle/>
          <a:p>
            <a:pPr algn="ctr"/>
            <a:r>
              <a:rPr lang="en-US" b="1" dirty="0"/>
              <a:t>Starting Proton</a:t>
            </a:r>
            <a:endParaRPr lang="en-IN" b="1" dirty="0"/>
          </a:p>
        </p:txBody>
      </p:sp>
      <p:sp>
        <p:nvSpPr>
          <p:cNvPr id="14" name="TextBox 13">
            <a:extLst>
              <a:ext uri="{FF2B5EF4-FFF2-40B4-BE49-F238E27FC236}">
                <a16:creationId xmlns:a16="http://schemas.microsoft.com/office/drawing/2014/main" id="{C1DB86F7-46F3-7FE7-A0E0-64950722EFCC}"/>
              </a:ext>
            </a:extLst>
          </p:cNvPr>
          <p:cNvSpPr txBox="1"/>
          <p:nvPr/>
        </p:nvSpPr>
        <p:spPr>
          <a:xfrm>
            <a:off x="4511709" y="6229547"/>
            <a:ext cx="2903975" cy="307777"/>
          </a:xfrm>
          <a:prstGeom prst="rect">
            <a:avLst/>
          </a:prstGeom>
          <a:noFill/>
        </p:spPr>
        <p:txBody>
          <a:bodyPr wrap="square" rtlCol="0">
            <a:spAutoFit/>
          </a:bodyPr>
          <a:lstStyle/>
          <a:p>
            <a:r>
              <a:rPr lang="en-US" b="1" dirty="0"/>
              <a:t>Performing Search operation</a:t>
            </a:r>
          </a:p>
        </p:txBody>
      </p:sp>
      <p:sp>
        <p:nvSpPr>
          <p:cNvPr id="3" name="TextBox 2">
            <a:extLst>
              <a:ext uri="{FF2B5EF4-FFF2-40B4-BE49-F238E27FC236}">
                <a16:creationId xmlns:a16="http://schemas.microsoft.com/office/drawing/2014/main" id="{DCB0693A-E826-DAE1-21AF-1498FE1CD1BD}"/>
              </a:ext>
            </a:extLst>
          </p:cNvPr>
          <p:cNvSpPr txBox="1"/>
          <p:nvPr/>
        </p:nvSpPr>
        <p:spPr>
          <a:xfrm>
            <a:off x="8345992" y="6208253"/>
            <a:ext cx="3179106" cy="307777"/>
          </a:xfrm>
          <a:prstGeom prst="rect">
            <a:avLst/>
          </a:prstGeom>
          <a:noFill/>
        </p:spPr>
        <p:txBody>
          <a:bodyPr wrap="square" rtlCol="0">
            <a:spAutoFit/>
          </a:bodyPr>
          <a:lstStyle/>
          <a:p>
            <a:pPr algn="ctr"/>
            <a:r>
              <a:rPr lang="en-US" b="1" dirty="0"/>
              <a:t>Date and Time Operation</a:t>
            </a:r>
            <a:endParaRPr lang="en-IN" b="1" dirty="0"/>
          </a:p>
        </p:txBody>
      </p:sp>
    </p:spTree>
    <p:extLst>
      <p:ext uri="{BB962C8B-B14F-4D97-AF65-F5344CB8AC3E}">
        <p14:creationId xmlns:p14="http://schemas.microsoft.com/office/powerpoint/2010/main" val="192094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E68C-8D44-8077-C836-081B393F34B9}"/>
              </a:ext>
            </a:extLst>
          </p:cNvPr>
          <p:cNvSpPr>
            <a:spLocks noGrp="1"/>
          </p:cNvSpPr>
          <p:nvPr>
            <p:ph type="title"/>
          </p:nvPr>
        </p:nvSpPr>
        <p:spPr>
          <a:xfrm>
            <a:off x="838200" y="365126"/>
            <a:ext cx="10515600" cy="750242"/>
          </a:xfrm>
        </p:spPr>
        <p:txBody>
          <a:bodyPr/>
          <a:lstStyle/>
          <a:p>
            <a:pPr algn="ctr"/>
            <a:r>
              <a:rPr lang="en-US" b="1" dirty="0">
                <a:solidFill>
                  <a:srgbClr val="FF0000"/>
                </a:solidFill>
              </a:rPr>
              <a:t>Result Analysis</a:t>
            </a:r>
            <a:endParaRPr lang="en-IN" b="1" dirty="0">
              <a:solidFill>
                <a:srgbClr val="FF0000"/>
              </a:solidFill>
            </a:endParaRPr>
          </a:p>
        </p:txBody>
      </p:sp>
      <p:sp>
        <p:nvSpPr>
          <p:cNvPr id="4" name="Slide Number Placeholder 3">
            <a:extLst>
              <a:ext uri="{FF2B5EF4-FFF2-40B4-BE49-F238E27FC236}">
                <a16:creationId xmlns:a16="http://schemas.microsoft.com/office/drawing/2014/main" id="{9AF1578C-A9A7-1EB7-B377-5979E6DF15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D576233B-6F40-D9C7-AD49-51226309F5A0}"/>
              </a:ext>
            </a:extLst>
          </p:cNvPr>
          <p:cNvPicPr>
            <a:picLocks noChangeAspect="1"/>
          </p:cNvPicPr>
          <p:nvPr/>
        </p:nvPicPr>
        <p:blipFill>
          <a:blip r:embed="rId2"/>
          <a:stretch>
            <a:fillRect/>
          </a:stretch>
        </p:blipFill>
        <p:spPr>
          <a:xfrm>
            <a:off x="291402" y="1115368"/>
            <a:ext cx="3255666" cy="5164853"/>
          </a:xfrm>
          <a:prstGeom prst="rect">
            <a:avLst/>
          </a:prstGeom>
        </p:spPr>
      </p:pic>
      <p:pic>
        <p:nvPicPr>
          <p:cNvPr id="8" name="Picture 7">
            <a:extLst>
              <a:ext uri="{FF2B5EF4-FFF2-40B4-BE49-F238E27FC236}">
                <a16:creationId xmlns:a16="http://schemas.microsoft.com/office/drawing/2014/main" id="{E656ED92-9524-C606-751B-97FE21274EF9}"/>
              </a:ext>
            </a:extLst>
          </p:cNvPr>
          <p:cNvPicPr>
            <a:picLocks noChangeAspect="1"/>
          </p:cNvPicPr>
          <p:nvPr/>
        </p:nvPicPr>
        <p:blipFill>
          <a:blip r:embed="rId3"/>
          <a:stretch>
            <a:fillRect/>
          </a:stretch>
        </p:blipFill>
        <p:spPr>
          <a:xfrm>
            <a:off x="4093866" y="1115368"/>
            <a:ext cx="3462494" cy="5164853"/>
          </a:xfrm>
          <a:prstGeom prst="rect">
            <a:avLst/>
          </a:prstGeom>
        </p:spPr>
      </p:pic>
      <p:pic>
        <p:nvPicPr>
          <p:cNvPr id="10" name="Picture 9">
            <a:extLst>
              <a:ext uri="{FF2B5EF4-FFF2-40B4-BE49-F238E27FC236}">
                <a16:creationId xmlns:a16="http://schemas.microsoft.com/office/drawing/2014/main" id="{86D67F29-888A-6C51-EEC7-9EC1329132D5}"/>
              </a:ext>
            </a:extLst>
          </p:cNvPr>
          <p:cNvPicPr>
            <a:picLocks noChangeAspect="1"/>
          </p:cNvPicPr>
          <p:nvPr/>
        </p:nvPicPr>
        <p:blipFill>
          <a:blip r:embed="rId4"/>
          <a:stretch>
            <a:fillRect/>
          </a:stretch>
        </p:blipFill>
        <p:spPr>
          <a:xfrm>
            <a:off x="8179358" y="1115368"/>
            <a:ext cx="3721240" cy="5164853"/>
          </a:xfrm>
          <a:prstGeom prst="rect">
            <a:avLst/>
          </a:prstGeom>
        </p:spPr>
      </p:pic>
      <p:sp>
        <p:nvSpPr>
          <p:cNvPr id="3" name="TextBox 2">
            <a:extLst>
              <a:ext uri="{FF2B5EF4-FFF2-40B4-BE49-F238E27FC236}">
                <a16:creationId xmlns:a16="http://schemas.microsoft.com/office/drawing/2014/main" id="{7855C562-C3CB-D82F-F7BC-EB79749B1C66}"/>
              </a:ext>
            </a:extLst>
          </p:cNvPr>
          <p:cNvSpPr txBox="1"/>
          <p:nvPr/>
        </p:nvSpPr>
        <p:spPr>
          <a:xfrm>
            <a:off x="291402" y="6413698"/>
            <a:ext cx="3255666" cy="307777"/>
          </a:xfrm>
          <a:prstGeom prst="rect">
            <a:avLst/>
          </a:prstGeom>
          <a:noFill/>
        </p:spPr>
        <p:txBody>
          <a:bodyPr wrap="square" rtlCol="0">
            <a:spAutoFit/>
          </a:bodyPr>
          <a:lstStyle/>
          <a:p>
            <a:pPr algn="ctr"/>
            <a:r>
              <a:rPr lang="en-US" b="1" dirty="0"/>
              <a:t>Left Click</a:t>
            </a:r>
            <a:endParaRPr lang="en-IN" b="1" dirty="0"/>
          </a:p>
        </p:txBody>
      </p:sp>
      <p:sp>
        <p:nvSpPr>
          <p:cNvPr id="5" name="TextBox 4">
            <a:extLst>
              <a:ext uri="{FF2B5EF4-FFF2-40B4-BE49-F238E27FC236}">
                <a16:creationId xmlns:a16="http://schemas.microsoft.com/office/drawing/2014/main" id="{AF4D341B-6682-30F8-C469-92B757EB0A71}"/>
              </a:ext>
            </a:extLst>
          </p:cNvPr>
          <p:cNvSpPr txBox="1"/>
          <p:nvPr/>
        </p:nvSpPr>
        <p:spPr>
          <a:xfrm>
            <a:off x="4093866" y="6413698"/>
            <a:ext cx="3462494" cy="307777"/>
          </a:xfrm>
          <a:prstGeom prst="rect">
            <a:avLst/>
          </a:prstGeom>
          <a:noFill/>
        </p:spPr>
        <p:txBody>
          <a:bodyPr wrap="square" rtlCol="0">
            <a:spAutoFit/>
          </a:bodyPr>
          <a:lstStyle/>
          <a:p>
            <a:pPr algn="ctr"/>
            <a:r>
              <a:rPr lang="en-US" b="1" dirty="0"/>
              <a:t>Right Click</a:t>
            </a:r>
            <a:endParaRPr lang="en-IN" b="1" dirty="0"/>
          </a:p>
        </p:txBody>
      </p:sp>
      <p:sp>
        <p:nvSpPr>
          <p:cNvPr id="7" name="TextBox 6">
            <a:extLst>
              <a:ext uri="{FF2B5EF4-FFF2-40B4-BE49-F238E27FC236}">
                <a16:creationId xmlns:a16="http://schemas.microsoft.com/office/drawing/2014/main" id="{ECFB7B8C-FCB6-1C3C-4AF7-93D8A78685D4}"/>
              </a:ext>
            </a:extLst>
          </p:cNvPr>
          <p:cNvSpPr txBox="1"/>
          <p:nvPr/>
        </p:nvSpPr>
        <p:spPr>
          <a:xfrm>
            <a:off x="8184382" y="6422874"/>
            <a:ext cx="3716216" cy="307777"/>
          </a:xfrm>
          <a:prstGeom prst="rect">
            <a:avLst/>
          </a:prstGeom>
          <a:noFill/>
        </p:spPr>
        <p:txBody>
          <a:bodyPr wrap="square" rtlCol="0">
            <a:spAutoFit/>
          </a:bodyPr>
          <a:lstStyle/>
          <a:p>
            <a:pPr algn="ctr"/>
            <a:r>
              <a:rPr lang="en-US" b="1" dirty="0"/>
              <a:t>Drag and Drop</a:t>
            </a:r>
            <a:endParaRPr lang="en-IN" b="1" dirty="0"/>
          </a:p>
        </p:txBody>
      </p:sp>
    </p:spTree>
    <p:extLst>
      <p:ext uri="{BB962C8B-B14F-4D97-AF65-F5344CB8AC3E}">
        <p14:creationId xmlns:p14="http://schemas.microsoft.com/office/powerpoint/2010/main" val="2203995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838200" y="365125"/>
            <a:ext cx="10515600" cy="9449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panose="02020603050405020304"/>
              <a:buNone/>
            </a:pPr>
            <a:r>
              <a:rPr lang="en-US" sz="32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CONCLUSION</a:t>
            </a:r>
            <a:endParaRPr sz="3200" b="1" dirty="0">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0" name="Google Shape;160;p8"/>
          <p:cNvSpPr txBox="1">
            <a:spLocks noGrp="1"/>
          </p:cNvSpPr>
          <p:nvPr>
            <p:ph type="body" idx="1"/>
          </p:nvPr>
        </p:nvSpPr>
        <p:spPr>
          <a:xfrm>
            <a:off x="254977" y="1134209"/>
            <a:ext cx="11570677" cy="5310554"/>
          </a:xfrm>
          <a:prstGeom prst="rect">
            <a:avLst/>
          </a:prstGeom>
          <a:noFill/>
          <a:ln>
            <a:noFill/>
          </a:ln>
        </p:spPr>
        <p:txBody>
          <a:bodyPr spcFirstLastPara="1" wrap="square" lIns="91425" tIns="45700" rIns="91425" bIns="45700" anchor="t" anchorCtr="0">
            <a:normAutofit fontScale="90000" lnSpcReduction="10000"/>
          </a:bodyPr>
          <a:lstStyle/>
          <a:p>
            <a:pPr marL="0" lvl="0" indent="0" algn="l" rtl="0">
              <a:lnSpc>
                <a:spcPct val="90000"/>
              </a:lnSpc>
              <a:spcBef>
                <a:spcPts val="0"/>
              </a:spcBef>
              <a:spcAft>
                <a:spcPts val="0"/>
              </a:spcAft>
              <a:buClr>
                <a:schemeClr val="dk1"/>
              </a:buClr>
              <a:buSzPts val="2800"/>
              <a:buNone/>
            </a:pPr>
            <a:r>
              <a:rPr lang="en-US" sz="24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Existing system limitations:</a:t>
            </a:r>
          </a:p>
          <a:p>
            <a:pPr marL="0" lvl="0" indent="0" algn="l" rtl="0">
              <a:lnSpc>
                <a:spcPct val="90000"/>
              </a:lnSpc>
              <a:spcBef>
                <a:spcPts val="0"/>
              </a:spcBef>
              <a:spcAft>
                <a:spcPts val="0"/>
              </a:spcAft>
              <a:buClr>
                <a:schemeClr val="dk1"/>
              </a:buClr>
              <a:buSzPts val="2800"/>
              <a:buNone/>
            </a:pPr>
            <a:endParaRPr lang="en-US" sz="2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342900">
              <a:spcBef>
                <a:spcPts val="0"/>
              </a:spcBef>
              <a:buSzPts val="2800"/>
            </a:pPr>
            <a:r>
              <a:rPr lang="en-US" sz="2200" dirty="0">
                <a:latin typeface="Times New Roman" panose="02020603050405020304" pitchFamily="18" charset="0"/>
                <a:cs typeface="Times New Roman" panose="02020603050405020304" pitchFamily="18" charset="0"/>
              </a:rPr>
              <a:t>The system made used is the static hand recognition which is simply recognition of the shape made by hand and by defining an action for each shape made, which is limited to a number of defined actions and a large amount of confusion. </a:t>
            </a:r>
          </a:p>
          <a:p>
            <a:pPr marL="0" indent="0">
              <a:spcBef>
                <a:spcPts val="0"/>
              </a:spcBef>
              <a:buSzPts val="2800"/>
              <a:buNone/>
            </a:pPr>
            <a:r>
              <a:rPr lang="en-US" sz="24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Proposed system Advantages:</a:t>
            </a:r>
          </a:p>
          <a:p>
            <a:pPr marL="342900">
              <a:buSzPts val="2800"/>
            </a:pPr>
            <a:r>
              <a:rPr lang="en-US" sz="2200" dirty="0">
                <a:latin typeface="Times New Roman" panose="02020603050405020304"/>
                <a:ea typeface="Times New Roman" panose="02020603050405020304"/>
                <a:cs typeface="Times New Roman" panose="02020603050405020304"/>
                <a:sym typeface="Times New Roman" panose="02020603050405020304"/>
              </a:rPr>
              <a:t>Gesture recognition gives the best interaction between human and machine.</a:t>
            </a:r>
          </a:p>
          <a:p>
            <a:pPr marL="342900">
              <a:buSzPts val="2800"/>
            </a:pPr>
            <a:r>
              <a:rPr lang="en-US" sz="2200" dirty="0">
                <a:latin typeface="Times New Roman" panose="02020603050405020304"/>
                <a:ea typeface="Times New Roman" panose="02020603050405020304"/>
                <a:cs typeface="Times New Roman" panose="02020603050405020304"/>
                <a:sym typeface="Times New Roman" panose="02020603050405020304"/>
              </a:rPr>
              <a:t>Gesture recognition is also important for developing alternative human computer interaction modalities.</a:t>
            </a:r>
          </a:p>
          <a:p>
            <a:pPr marL="342900">
              <a:buSzPts val="2800"/>
            </a:pPr>
            <a:r>
              <a:rPr lang="en-US" sz="2200" dirty="0">
                <a:latin typeface="Times New Roman" panose="02020603050405020304"/>
                <a:ea typeface="Times New Roman" panose="02020603050405020304"/>
                <a:cs typeface="Times New Roman" panose="02020603050405020304"/>
                <a:sym typeface="Times New Roman" panose="02020603050405020304"/>
              </a:rPr>
              <a:t>Gesture recognition can be used for many applications like sign language recognition for deaf and </a:t>
            </a:r>
          </a:p>
          <a:p>
            <a:pPr marL="0" indent="0">
              <a:buSzPts val="2800"/>
              <a:buNone/>
            </a:pPr>
            <a:r>
              <a:rPr lang="en-US" sz="2200" dirty="0">
                <a:latin typeface="Times New Roman" panose="02020603050405020304"/>
                <a:ea typeface="Times New Roman" panose="02020603050405020304"/>
                <a:cs typeface="Times New Roman" panose="02020603050405020304"/>
                <a:sym typeface="Times New Roman" panose="02020603050405020304"/>
              </a:rPr>
              <a:t>     dumb people, robot control etc. </a:t>
            </a:r>
          </a:p>
          <a:p>
            <a:pPr marL="342900">
              <a:buSzPts val="2800"/>
            </a:pPr>
            <a:r>
              <a:rPr lang="en-US" sz="2200" dirty="0">
                <a:latin typeface="Times New Roman" panose="02020603050405020304"/>
                <a:ea typeface="Times New Roman" panose="02020603050405020304"/>
                <a:cs typeface="Times New Roman" panose="02020603050405020304"/>
                <a:sym typeface="Times New Roman" panose="02020603050405020304"/>
              </a:rPr>
              <a:t>This technology has wide applications in the fields of augmented reality, computer graphics, computer gaming, prosthetics, and biomedical instrumentation.</a:t>
            </a:r>
          </a:p>
          <a:p>
            <a:pPr marL="0" lvl="0" indent="0" algn="l" rtl="0">
              <a:lnSpc>
                <a:spcPct val="90000"/>
              </a:lnSpc>
              <a:spcBef>
                <a:spcPts val="1000"/>
              </a:spcBef>
              <a:spcAft>
                <a:spcPts val="0"/>
              </a:spcAft>
              <a:buClr>
                <a:schemeClr val="dk1"/>
              </a:buClr>
              <a:buSzPts val="2800"/>
              <a:buNone/>
            </a:pPr>
            <a:r>
              <a:rPr lang="en-US" sz="24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Current Status of Development:</a:t>
            </a:r>
          </a:p>
          <a:p>
            <a:pPr marL="228600" lvl="0" indent="-228600">
              <a:buSzPts val="2800"/>
            </a:pPr>
            <a:r>
              <a:rPr lang="en-US" sz="2200" dirty="0">
                <a:latin typeface="Times New Roman" panose="02020603050405020304" pitchFamily="18" charset="0"/>
                <a:cs typeface="Times New Roman" panose="02020603050405020304" pitchFamily="18" charset="0"/>
              </a:rPr>
              <a:t>Completed research work and technologies to be used</a:t>
            </a:r>
          </a:p>
          <a:p>
            <a:pPr marL="228600" lvl="0" indent="-228600">
              <a:buSzPts val="2800"/>
            </a:pPr>
            <a:r>
              <a:rPr lang="en-US" sz="2200" dirty="0">
                <a:latin typeface="Times New Roman" panose="02020603050405020304" pitchFamily="18" charset="0"/>
                <a:cs typeface="Times New Roman" panose="02020603050405020304" pitchFamily="18" charset="0"/>
              </a:rPr>
              <a:t>Completed analysis of the requirements required to build an efficient Virtual Mouse/Cursor.</a:t>
            </a:r>
          </a:p>
          <a:p>
            <a:pPr marL="228600" lvl="0" indent="-114300" algn="just" rtl="0">
              <a:lnSpc>
                <a:spcPct val="90000"/>
              </a:lnSpc>
              <a:spcBef>
                <a:spcPts val="1000"/>
              </a:spcBef>
              <a:spcAft>
                <a:spcPts val="0"/>
              </a:spcAft>
              <a:buClr>
                <a:schemeClr val="dk1"/>
              </a:buClr>
              <a:buSzPts val="18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61" name="Google Shape;1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Dept. of CSE,RNSIT</a:t>
            </a:r>
            <a:endParaRPr dirty="0"/>
          </a:p>
        </p:txBody>
      </p:sp>
      <p:sp>
        <p:nvSpPr>
          <p:cNvPr id="162" name="Google Shape;1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2022 - 23</a:t>
            </a:r>
            <a:endParaRPr dirty="0"/>
          </a:p>
        </p:txBody>
      </p:sp>
      <p:sp>
        <p:nvSpPr>
          <p:cNvPr id="163" name="Google Shape;1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838200" y="642918"/>
            <a:ext cx="9980054" cy="6445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200"/>
              <a:buFont typeface="Times New Roman" panose="02020603050405020304"/>
              <a:buNone/>
            </a:pPr>
            <a:r>
              <a:rPr lang="en-US" sz="3200" b="1" u="sng"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REFERENCES</a:t>
            </a:r>
            <a:endParaRPr sz="3200" b="1" u="sng" dirty="0">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9"/>
          <p:cNvSpPr txBox="1">
            <a:spLocks noGrp="1"/>
          </p:cNvSpPr>
          <p:nvPr>
            <p:ph type="body" idx="1"/>
          </p:nvPr>
        </p:nvSpPr>
        <p:spPr>
          <a:xfrm>
            <a:off x="1595535" y="1500174"/>
            <a:ext cx="9302620" cy="464347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1800"/>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[1]</a:t>
            </a:r>
            <a:r>
              <a:rPr lang="en-US" sz="1800" dirty="0">
                <a:latin typeface="Times New Roman" panose="02020603050405020304" pitchFamily="18" charset="0"/>
                <a:cs typeface="Times New Roman" panose="02020603050405020304" pitchFamily="18" charset="0"/>
              </a:rPr>
              <a:t>Deep Learning By Example by Md. </a:t>
            </a:r>
            <a:r>
              <a:rPr lang="en-US" sz="1800" dirty="0" err="1">
                <a:latin typeface="Times New Roman" panose="02020603050405020304" pitchFamily="18" charset="0"/>
                <a:cs typeface="Times New Roman" panose="02020603050405020304" pitchFamily="18" charset="0"/>
              </a:rPr>
              <a:t>Rezaul</a:t>
            </a:r>
            <a:r>
              <a:rPr lang="en-US" sz="1800" dirty="0">
                <a:latin typeface="Times New Roman" panose="02020603050405020304" pitchFamily="18" charset="0"/>
                <a:cs typeface="Times New Roman" panose="02020603050405020304" pitchFamily="18" charset="0"/>
              </a:rPr>
              <a:t> Karim, Ahmed </a:t>
            </a:r>
            <a:r>
              <a:rPr lang="en-US" sz="1800" dirty="0" err="1">
                <a:latin typeface="Times New Roman" panose="02020603050405020304" pitchFamily="18" charset="0"/>
                <a:cs typeface="Times New Roman" panose="02020603050405020304" pitchFamily="18" charset="0"/>
              </a:rPr>
              <a:t>Menshawy</a:t>
            </a:r>
            <a:endParaRPr lang="en-US" sz="1800" dirty="0">
              <a:latin typeface="Times New Roman" panose="02020603050405020304" pitchFamily="18" charset="0"/>
              <a:cs typeface="Times New Roman" panose="02020603050405020304" pitchFamily="18" charset="0"/>
            </a:endParaRPr>
          </a:p>
          <a:p>
            <a:pPr marL="228600" lvl="0" indent="-228600" algn="just" rtl="0">
              <a:lnSpc>
                <a:spcPct val="90000"/>
              </a:lnSpc>
              <a:spcBef>
                <a:spcPts val="0"/>
              </a:spcBef>
              <a:spcAft>
                <a:spcPts val="0"/>
              </a:spcAft>
              <a:buClr>
                <a:schemeClr val="dk1"/>
              </a:buClr>
              <a:buSzPts val="1800"/>
              <a:buNone/>
            </a:pPr>
            <a:endParaRPr lang="en-US" sz="1800" dirty="0">
              <a:latin typeface="Times New Roman" panose="02020603050405020304" pitchFamily="18" charset="0"/>
              <a:cs typeface="Times New Roman" panose="02020603050405020304" pitchFamily="18" charset="0"/>
            </a:endParaRPr>
          </a:p>
          <a:p>
            <a:pPr marL="228600" lvl="0" indent="-228600" algn="just" rtl="0">
              <a:lnSpc>
                <a:spcPct val="90000"/>
              </a:lnSpc>
              <a:spcBef>
                <a:spcPts val="0"/>
              </a:spcBef>
              <a:spcAft>
                <a:spcPts val="0"/>
              </a:spcAft>
              <a:buClr>
                <a:schemeClr val="dk1"/>
              </a:buClr>
              <a:buSzPts val="1800"/>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[2]https://medium.com/mlearning-ai/character-based-neural-language-modelling-using-lstm-bfb136bebb3b[1]https://www.researchgate.net/publication/345728460_The_prediction_of_character_based_on_recurrent_neural_network_language_model</a:t>
            </a:r>
          </a:p>
          <a:p>
            <a:pPr marL="228600" lvl="0" indent="-228600" algn="just" rtl="0">
              <a:lnSpc>
                <a:spcPct val="90000"/>
              </a:lnSpc>
              <a:spcBef>
                <a:spcPts val="0"/>
              </a:spcBef>
              <a:spcAft>
                <a:spcPts val="0"/>
              </a:spcAft>
              <a:buClr>
                <a:schemeClr val="dk1"/>
              </a:buClr>
              <a:buSzPts val="1800"/>
              <a:buNone/>
            </a:pPr>
            <a:endPar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indent="-228600" algn="just">
              <a:spcBef>
                <a:spcPts val="0"/>
              </a:spcBef>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[3]https://www.analyticsvidhya.com/blog/2021/03/introduction-to-long-short-term-memory-lstm</a:t>
            </a:r>
          </a:p>
          <a:p>
            <a:pPr marL="228600" indent="-228600" algn="just">
              <a:spcBef>
                <a:spcPts val="0"/>
              </a:spcBef>
              <a:buNone/>
            </a:pPr>
            <a:endPar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indent="-228600" algn="just">
              <a:spcBef>
                <a:spcPts val="0"/>
              </a:spcBef>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[4]https://www.researchgate.net/publication/345728460_The_prediction_of_character_based_on_recurrent_neural_network_language_model</a:t>
            </a:r>
          </a:p>
          <a:p>
            <a:pPr marL="228600" indent="-228600" algn="just">
              <a:spcBef>
                <a:spcPts val="0"/>
              </a:spcBef>
              <a:buNone/>
            </a:pPr>
            <a:endPar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indent="-228600" algn="just">
              <a:spcBef>
                <a:spcPts val="0"/>
              </a:spcBef>
              <a:buNone/>
            </a:pPr>
            <a:endPar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just" rtl="0">
              <a:lnSpc>
                <a:spcPct val="90000"/>
              </a:lnSpc>
              <a:spcBef>
                <a:spcPts val="1000"/>
              </a:spcBef>
              <a:spcAft>
                <a:spcPts val="0"/>
              </a:spcAft>
              <a:buClr>
                <a:schemeClr val="dk1"/>
              </a:buClr>
              <a:buSzPts val="2000"/>
              <a:buNone/>
            </a:pPr>
            <a:endParaRPr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just" rtl="0">
              <a:lnSpc>
                <a:spcPct val="90000"/>
              </a:lnSpc>
              <a:spcBef>
                <a:spcPts val="1000"/>
              </a:spcBef>
              <a:spcAft>
                <a:spcPts val="0"/>
              </a:spcAft>
              <a:buClr>
                <a:schemeClr val="dk1"/>
              </a:buClr>
              <a:buSzPts val="1800"/>
              <a:buNone/>
            </a:pPr>
            <a:endParaRPr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just" rtl="0">
              <a:lnSpc>
                <a:spcPct val="90000"/>
              </a:lnSpc>
              <a:spcBef>
                <a:spcPts val="1000"/>
              </a:spcBef>
              <a:spcAft>
                <a:spcPts val="0"/>
              </a:spcAft>
              <a:buClr>
                <a:schemeClr val="dk1"/>
              </a:buClr>
              <a:buSzPts val="2800"/>
              <a:buNone/>
            </a:pPr>
            <a:endParaRPr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70" name="Google Shape;17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71" name="Google Shape;17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72" name="Google Shape;17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C868C-B67C-1028-4BEA-DCEDF4CF33D5}"/>
              </a:ext>
            </a:extLst>
          </p:cNvPr>
          <p:cNvSpPr>
            <a:spLocks noGrp="1"/>
          </p:cNvSpPr>
          <p:nvPr>
            <p:ph type="body" idx="1"/>
          </p:nvPr>
        </p:nvSpPr>
        <p:spPr>
          <a:xfrm>
            <a:off x="3456634" y="2950116"/>
            <a:ext cx="5576835" cy="957768"/>
          </a:xfrm>
        </p:spPr>
        <p:txBody>
          <a:bodyPr>
            <a:normAutofit/>
          </a:bodyPr>
          <a:lstStyle/>
          <a:p>
            <a:pPr marL="114300" indent="0" algn="ctr">
              <a:buNone/>
            </a:pPr>
            <a:r>
              <a:rPr lang="en-US" sz="4000" b="1" dirty="0">
                <a:solidFill>
                  <a:srgbClr val="FF0000"/>
                </a:solidFill>
                <a:effectLst>
                  <a:outerShdw blurRad="38100" dist="38100" dir="2700000" algn="tl">
                    <a:srgbClr val="000000">
                      <a:alpha val="43137"/>
                    </a:srgbClr>
                  </a:outerShdw>
                </a:effectLst>
              </a:rPr>
              <a:t>DEMO</a:t>
            </a:r>
            <a:endParaRPr lang="en-IN" sz="4000" b="1" dirty="0">
              <a:solidFill>
                <a:srgbClr val="FF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21FCA1AC-8677-31A9-B7F3-B1E81F5224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55387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body" idx="1"/>
          </p:nvPr>
        </p:nvSpPr>
        <p:spPr>
          <a:xfrm>
            <a:off x="1981200" y="785794"/>
            <a:ext cx="8229600" cy="5786478"/>
          </a:xfrm>
          <a:prstGeom prst="rect">
            <a:avLst/>
          </a:prstGeom>
          <a:noFill/>
          <a:ln>
            <a:noFill/>
          </a:ln>
        </p:spPr>
        <p:txBody>
          <a:bodyPr spcFirstLastPara="1" wrap="square" lIns="91425" tIns="45700" rIns="91425" bIns="45700" anchor="t" anchorCtr="0">
            <a:normAutofit lnSpcReduction="10000"/>
          </a:bodyPr>
          <a:lstStyle/>
          <a:p>
            <a:pPr marL="228600" lvl="0" indent="-50800" algn="l" rtl="0">
              <a:lnSpc>
                <a:spcPct val="90000"/>
              </a:lnSpc>
              <a:spcBef>
                <a:spcPts val="0"/>
              </a:spcBef>
              <a:spcAft>
                <a:spcPts val="0"/>
              </a:spcAft>
              <a:buClr>
                <a:schemeClr val="dk1"/>
              </a:buClr>
              <a:buSzPts val="2800"/>
              <a:buNone/>
            </a:pPr>
            <a:endParaRPr/>
          </a:p>
          <a:p>
            <a:pPr marL="228600" lvl="0" indent="-228600" algn="ctr" rtl="0">
              <a:lnSpc>
                <a:spcPct val="90000"/>
              </a:lnSpc>
              <a:spcBef>
                <a:spcPts val="1000"/>
              </a:spcBef>
              <a:spcAft>
                <a:spcPts val="0"/>
              </a:spcAft>
              <a:buClr>
                <a:schemeClr val="dk1"/>
              </a:buClr>
              <a:buSzPts val="2800"/>
              <a:buNone/>
            </a:pP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ctr" rtl="0">
              <a:lnSpc>
                <a:spcPct val="90000"/>
              </a:lnSpc>
              <a:spcBef>
                <a:spcPts val="1000"/>
              </a:spcBef>
              <a:spcAft>
                <a:spcPts val="0"/>
              </a:spcAft>
              <a:buClr>
                <a:schemeClr val="dk1"/>
              </a:buClr>
              <a:buSzPts val="2800"/>
              <a:buNone/>
            </a:pP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ctr" rtl="0">
              <a:lnSpc>
                <a:spcPct val="90000"/>
              </a:lnSpc>
              <a:spcBef>
                <a:spcPts val="1000"/>
              </a:spcBef>
              <a:spcAft>
                <a:spcPts val="0"/>
              </a:spcAft>
              <a:buClr>
                <a:schemeClr val="dk1"/>
              </a:buClr>
              <a:buSzPts val="5400"/>
              <a:buNone/>
            </a:pPr>
            <a:endParaRPr sz="5400">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ctr" rtl="0">
              <a:lnSpc>
                <a:spcPct val="90000"/>
              </a:lnSpc>
              <a:spcBef>
                <a:spcPts val="1000"/>
              </a:spcBef>
              <a:spcAft>
                <a:spcPts val="0"/>
              </a:spcAft>
              <a:buClr>
                <a:srgbClr val="0070C0"/>
              </a:buClr>
              <a:buSzPts val="5400"/>
              <a:buNone/>
            </a:pPr>
            <a:r>
              <a:rPr lang="en-US" sz="5400">
                <a:solidFill>
                  <a:srgbClr val="0070C0"/>
                </a:solidFill>
                <a:latin typeface="Times New Roman" panose="02020603050405020304"/>
                <a:ea typeface="Times New Roman" panose="02020603050405020304"/>
                <a:cs typeface="Times New Roman" panose="02020603050405020304"/>
                <a:sym typeface="Times New Roman" panose="02020603050405020304"/>
              </a:rPr>
              <a:t>THANK YOU!!!</a:t>
            </a:r>
          </a:p>
          <a:p>
            <a:pPr marL="228600" lvl="0" indent="-228600" algn="ctr" rtl="0">
              <a:lnSpc>
                <a:spcPct val="90000"/>
              </a:lnSpc>
              <a:spcBef>
                <a:spcPts val="1000"/>
              </a:spcBef>
              <a:spcAft>
                <a:spcPts val="0"/>
              </a:spcAft>
              <a:buClr>
                <a:schemeClr val="dk1"/>
              </a:buClr>
              <a:buSzPts val="2800"/>
              <a:buNone/>
            </a:pP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ctr" rtl="0">
              <a:lnSpc>
                <a:spcPct val="90000"/>
              </a:lnSpc>
              <a:spcBef>
                <a:spcPts val="1000"/>
              </a:spcBef>
              <a:spcAft>
                <a:spcPts val="0"/>
              </a:spcAft>
              <a:buClr>
                <a:schemeClr val="dk1"/>
              </a:buClr>
              <a:buSzPts val="2800"/>
              <a:buNone/>
            </a:pP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ctr" rtl="0">
              <a:lnSpc>
                <a:spcPct val="90000"/>
              </a:lnSpc>
              <a:spcBef>
                <a:spcPts val="1000"/>
              </a:spcBef>
              <a:spcAft>
                <a:spcPts val="0"/>
              </a:spcAft>
              <a:buClr>
                <a:schemeClr val="dk1"/>
              </a:buClr>
              <a:buSzPts val="2800"/>
              <a:buNone/>
            </a:pPr>
            <a:r>
              <a:rPr lang="en-US">
                <a:latin typeface="Times New Roman" panose="02020603050405020304"/>
                <a:ea typeface="Times New Roman" panose="02020603050405020304"/>
                <a:cs typeface="Times New Roman" panose="02020603050405020304"/>
                <a:sym typeface="Times New Roman" panose="02020603050405020304"/>
              </a:rPr>
              <a:t> </a:t>
            </a:r>
            <a:endParaRPr sz="4400">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90000"/>
              </a:lnSpc>
              <a:spcBef>
                <a:spcPts val="1000"/>
              </a:spcBef>
              <a:spcAft>
                <a:spcPts val="0"/>
              </a:spcAft>
              <a:buClr>
                <a:schemeClr val="dk1"/>
              </a:buClr>
              <a:buSzPts val="2800"/>
              <a:buNone/>
            </a:pPr>
            <a:endParaRPr sz="4400">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90000"/>
              </a:lnSpc>
              <a:spcBef>
                <a:spcPts val="1000"/>
              </a:spcBef>
              <a:spcAft>
                <a:spcPts val="0"/>
              </a:spcAft>
              <a:buClr>
                <a:schemeClr val="dk1"/>
              </a:buClr>
              <a:buSzPts val="2800"/>
              <a:buNone/>
            </a:pPr>
            <a:r>
              <a:rPr lang="en-US"/>
              <a:t>			</a:t>
            </a:r>
          </a:p>
        </p:txBody>
      </p:sp>
      <p:sp>
        <p:nvSpPr>
          <p:cNvPr id="188" name="Google Shape;18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89" name="Google Shape;18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2020 - 21</a:t>
            </a:r>
          </a:p>
        </p:txBody>
      </p:sp>
      <p:sp>
        <p:nvSpPr>
          <p:cNvPr id="190" name="Google Shape;19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1981200" y="428604"/>
            <a:ext cx="8229600" cy="98903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3200"/>
              <a:buFont typeface="Times New Roman" panose="02020603050405020304"/>
              <a:buNone/>
            </a:pPr>
            <a:r>
              <a:rPr lang="en-US" sz="3200" b="1">
                <a:solidFill>
                  <a:srgbClr val="C00000"/>
                </a:solidFill>
                <a:latin typeface="Times New Roman" panose="02020603050405020304"/>
                <a:ea typeface="Times New Roman" panose="02020603050405020304"/>
                <a:cs typeface="Times New Roman" panose="02020603050405020304"/>
                <a:sym typeface="Times New Roman" panose="02020603050405020304"/>
              </a:rPr>
              <a:t>CONTENTS</a:t>
            </a:r>
          </a:p>
        </p:txBody>
      </p:sp>
      <p:sp>
        <p:nvSpPr>
          <p:cNvPr id="104" name="Google Shape;104;p2"/>
          <p:cNvSpPr txBox="1">
            <a:spLocks noGrp="1"/>
          </p:cNvSpPr>
          <p:nvPr>
            <p:ph type="body" idx="1"/>
          </p:nvPr>
        </p:nvSpPr>
        <p:spPr>
          <a:xfrm>
            <a:off x="1403796" y="1532586"/>
            <a:ext cx="9950004" cy="4823764"/>
          </a:xfrm>
          <a:prstGeom prst="rect">
            <a:avLst/>
          </a:prstGeom>
          <a:noFill/>
          <a:ln>
            <a:noFill/>
          </a:ln>
        </p:spPr>
        <p:txBody>
          <a:bodyPr spcFirstLastPara="1" wrap="square" lIns="91425" tIns="45700" rIns="91425" bIns="45700" numCol="2"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INTRODUCTION</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Back ground work</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Problem Statement</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Existing System and Limitations</a:t>
            </a:r>
            <a:endParaRPr dirty="0"/>
          </a:p>
          <a:p>
            <a:pPr marL="685800" lvl="1" indent="-228600" algn="l" rtl="0">
              <a:lnSpc>
                <a:spcPct val="90000"/>
              </a:lnSpc>
              <a:spcBef>
                <a:spcPts val="500"/>
              </a:spcBef>
              <a:spcAft>
                <a:spcPts val="0"/>
              </a:spcAft>
              <a:buClr>
                <a:schemeClr val="dk1"/>
              </a:buClr>
              <a:buSzPts val="180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Objectives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685800" lvl="1" indent="-228600" algn="l" rtl="0">
              <a:lnSpc>
                <a:spcPct val="90000"/>
              </a:lnSpc>
              <a:spcBef>
                <a:spcPts val="500"/>
              </a:spcBef>
              <a:spcAft>
                <a:spcPts val="0"/>
              </a:spcAft>
              <a:buClr>
                <a:schemeClr val="dk1"/>
              </a:buClr>
              <a:buSzPts val="180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Proposed system</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REQUIREMENTS</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SYSTEM ARCHITECTURE/BLOCK DIAGRAM</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INNOVATIVENESS &amp; USEFULNESS</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IMPLIMENTATIONS</a:t>
            </a:r>
            <a:endParaRPr sz="2000" dirty="0">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CONCLUSION</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Times New Roman" panose="02020603050405020304"/>
                <a:ea typeface="Times New Roman" panose="02020603050405020304"/>
                <a:cs typeface="Times New Roman" panose="02020603050405020304"/>
                <a:sym typeface="Times New Roman" panose="02020603050405020304"/>
              </a:rPr>
              <a:t>REFERENCES</a:t>
            </a:r>
            <a:endParaRPr sz="2400" dirty="0">
              <a:latin typeface="Times New Roman" panose="02020603050405020304"/>
              <a:ea typeface="Times New Roman" panose="02020603050405020304"/>
              <a:cs typeface="Times New Roman" panose="02020603050405020304"/>
              <a:sym typeface="Times New Roman" panose="02020603050405020304"/>
            </a:endParaRPr>
          </a:p>
          <a:p>
            <a:pPr marL="228600" lvl="0" indent="-50800" algn="l" rtl="0">
              <a:lnSpc>
                <a:spcPct val="90000"/>
              </a:lnSpc>
              <a:spcBef>
                <a:spcPts val="1000"/>
              </a:spcBef>
              <a:spcAft>
                <a:spcPts val="0"/>
              </a:spcAft>
              <a:buClr>
                <a:schemeClr val="dk1"/>
              </a:buClr>
              <a:buSzPts val="2800"/>
              <a:buNone/>
            </a:pPr>
            <a:endParaRPr dirty="0"/>
          </a:p>
        </p:txBody>
      </p:sp>
      <p:sp>
        <p:nvSpPr>
          <p:cNvPr id="105" name="Google Shape;10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06" name="Google Shape;10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2022- 23</a:t>
            </a:r>
          </a:p>
        </p:txBody>
      </p:sp>
      <p:sp>
        <p:nvSpPr>
          <p:cNvPr id="107" name="Google Shape;10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1864673" y="248364"/>
            <a:ext cx="8229600" cy="7858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C00000"/>
              </a:buClr>
              <a:buSzPts val="3600"/>
              <a:buFont typeface="Times New Roman" panose="02020603050405020304"/>
              <a:buNone/>
            </a:pP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INTRODUCTION</a:t>
            </a:r>
            <a:endParaRPr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5" name="Google Shape;115;p3"/>
          <p:cNvSpPr txBox="1">
            <a:spLocks noGrp="1"/>
          </p:cNvSpPr>
          <p:nvPr>
            <p:ph type="body" idx="1"/>
          </p:nvPr>
        </p:nvSpPr>
        <p:spPr>
          <a:xfrm>
            <a:off x="553915" y="958362"/>
            <a:ext cx="11192608" cy="5397987"/>
          </a:xfrm>
          <a:prstGeom prst="rect">
            <a:avLst/>
          </a:prstGeom>
          <a:noFill/>
          <a:ln>
            <a:noFill/>
          </a:ln>
        </p:spPr>
        <p:txBody>
          <a:bodyPr spcFirstLastPara="1" wrap="square" lIns="91425" tIns="45700" rIns="91425" bIns="45700" anchor="t" anchorCtr="0">
            <a:noAutofit/>
          </a:bodyPr>
          <a:lstStyle/>
          <a:p>
            <a:pPr marL="457200" lvl="1" indent="0" algn="l" rtl="0">
              <a:lnSpc>
                <a:spcPct val="120000"/>
              </a:lnSpc>
              <a:spcBef>
                <a:spcPts val="0"/>
              </a:spcBef>
              <a:spcAft>
                <a:spcPts val="0"/>
              </a:spcAft>
              <a:buClr>
                <a:schemeClr val="dk1"/>
              </a:buClr>
              <a:buSzPts val="2400"/>
              <a:buNone/>
            </a:pPr>
            <a:r>
              <a:rPr lang="en-US" sz="28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Background work :</a:t>
            </a:r>
          </a:p>
          <a:p>
            <a:pPr marL="742950" lvl="1" indent="-285750">
              <a:lnSpc>
                <a:spcPct val="120000"/>
              </a:lnSpc>
              <a:spcBef>
                <a:spcPts val="0"/>
              </a:spcBef>
              <a:buSzPts val="2400"/>
            </a:pPr>
            <a:r>
              <a:rPr lang="en-US" sz="1700" dirty="0">
                <a:latin typeface="Times New Roman" panose="02020603050405020304" pitchFamily="18" charset="0"/>
                <a:cs typeface="Times New Roman" panose="02020603050405020304" pitchFamily="18" charset="0"/>
              </a:rPr>
              <a:t>To develop and implement an alternative system to control a mouse cursor..</a:t>
            </a:r>
          </a:p>
          <a:p>
            <a:pPr marL="742950" lvl="1" indent="-285750">
              <a:lnSpc>
                <a:spcPct val="120000"/>
              </a:lnSpc>
              <a:spcBef>
                <a:spcPts val="0"/>
              </a:spcBef>
              <a:buSzPts val="2400"/>
            </a:pPr>
            <a:r>
              <a:rPr lang="en-US" sz="1700" dirty="0">
                <a:latin typeface="Times New Roman" panose="02020603050405020304" pitchFamily="18" charset="0"/>
                <a:cs typeface="Times New Roman" panose="02020603050405020304" pitchFamily="18" charset="0"/>
              </a:rPr>
              <a:t>To develop a system which recognizes hand gesture and controls mouse cursor using color detection method of any computer..</a:t>
            </a:r>
          </a:p>
          <a:p>
            <a:pPr marL="457200" lvl="1" indent="0">
              <a:lnSpc>
                <a:spcPct val="120000"/>
              </a:lnSpc>
              <a:spcBef>
                <a:spcPts val="0"/>
              </a:spcBef>
              <a:buSzPts val="2400"/>
              <a:buNone/>
            </a:pPr>
            <a:r>
              <a:rPr lang="en-US" sz="28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Problem Statement:</a:t>
            </a:r>
          </a:p>
          <a:p>
            <a:pPr marL="742950" lvl="1" indent="-285750">
              <a:lnSpc>
                <a:spcPct val="120000"/>
              </a:lnSpc>
              <a:buSzPts val="2400"/>
            </a:pPr>
            <a:r>
              <a:rPr lang="en-US" sz="1700" dirty="0">
                <a:latin typeface="Times New Roman" panose="02020603050405020304"/>
                <a:cs typeface="Times New Roman" panose="02020603050405020304"/>
                <a:sym typeface="Times New Roman" panose="02020603050405020304"/>
              </a:rPr>
              <a:t>To track fingertips as a movable object, and to utilize it for mouse functions. A virtual mouse instead of a physical mouse works  based on webcam captured frames &amp; tracking colored fingertips.</a:t>
            </a:r>
            <a:endParaRPr sz="1700" dirty="0"/>
          </a:p>
          <a:p>
            <a:pPr marL="457200" lvl="1" indent="0" algn="l" rtl="0">
              <a:lnSpc>
                <a:spcPct val="120000"/>
              </a:lnSpc>
              <a:spcBef>
                <a:spcPts val="500"/>
              </a:spcBef>
              <a:spcAft>
                <a:spcPts val="0"/>
              </a:spcAft>
              <a:buClr>
                <a:schemeClr val="dk1"/>
              </a:buClr>
              <a:buSzPts val="2400"/>
              <a:buNone/>
            </a:pPr>
            <a:r>
              <a:rPr lang="en-US" sz="28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Existing System and Limitations:</a:t>
            </a:r>
          </a:p>
          <a:p>
            <a:pPr marL="742950" lvl="1" indent="-285750">
              <a:lnSpc>
                <a:spcPct val="120000"/>
              </a:lnSpc>
              <a:buSzPts val="2400"/>
            </a:pPr>
            <a:r>
              <a:rPr lang="en-US" sz="1700" dirty="0">
                <a:latin typeface="Times New Roman" panose="02020603050405020304" pitchFamily="18" charset="0"/>
                <a:cs typeface="Times New Roman" panose="02020603050405020304" pitchFamily="18" charset="0"/>
              </a:rPr>
              <a:t>The existing system consists of the generic mouse and trackpad system of monitor controlling and the non-availability of a hand gesture system. The remote accessing of monitor screen using the hand gesture is unavailable.</a:t>
            </a:r>
          </a:p>
          <a:p>
            <a:pPr marL="742950" lvl="1" indent="-285750">
              <a:lnSpc>
                <a:spcPct val="120000"/>
              </a:lnSpc>
              <a:buSzPts val="2400"/>
            </a:pPr>
            <a:r>
              <a:rPr lang="en-US" sz="1700" dirty="0">
                <a:latin typeface="Times New Roman" panose="02020603050405020304" pitchFamily="18" charset="0"/>
                <a:cs typeface="Times New Roman" panose="02020603050405020304" pitchFamily="18" charset="0"/>
              </a:rPr>
              <a:t>The system made used is the static hand recognition which is simply recognition of the shape made by hand and by defining an action for each shape made, which is limited to a number of defined actions and a large amount of confusion. </a:t>
            </a:r>
          </a:p>
        </p:txBody>
      </p:sp>
      <p:sp>
        <p:nvSpPr>
          <p:cNvPr id="116" name="Google Shape;116;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17" name="Google Shape;11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lang="en-US"/>
          </a:p>
        </p:txBody>
      </p:sp>
      <p:sp>
        <p:nvSpPr>
          <p:cNvPr id="118" name="Google Shape;11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413238"/>
            <a:ext cx="10515600" cy="5763725"/>
          </a:xfrm>
        </p:spPr>
        <p:txBody>
          <a:bodyPr>
            <a:normAutofit/>
          </a:bodyPr>
          <a:lstStyle/>
          <a:p>
            <a:pPr marL="457200" lvl="1" indent="0">
              <a:buClr>
                <a:srgbClr val="000000"/>
              </a:buClr>
              <a:buSzPts val="2400"/>
              <a:buNone/>
            </a:pPr>
            <a:r>
              <a:rPr lang="en-US" sz="2800" b="1" dirty="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Objectives</a:t>
            </a:r>
            <a:r>
              <a:rPr lang="en-US" sz="1800" b="1" dirty="0">
                <a:solidFill>
                  <a:srgbClr val="FF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p>
          <a:p>
            <a:pPr marL="742950" lvl="1" indent="-285750">
              <a:lnSpc>
                <a:spcPct val="120000"/>
              </a:lnSpc>
              <a:buClr>
                <a:srgbClr val="000000"/>
              </a:buClr>
              <a:buSzPts val="2400"/>
            </a:pPr>
            <a:r>
              <a:rPr lang="en-US" sz="1700" dirty="0">
                <a:solidFill>
                  <a:srgbClr val="000000"/>
                </a:solidFill>
                <a:latin typeface="Times New Roman" panose="02020603050405020304"/>
                <a:cs typeface="Times New Roman" panose="02020603050405020304"/>
                <a:sym typeface="Times New Roman" panose="02020603050405020304"/>
              </a:rPr>
              <a:t>The objective is to develop and implement an alternative system to control a mouse cursor.</a:t>
            </a:r>
          </a:p>
          <a:p>
            <a:pPr marL="742950" lvl="1" indent="-285750">
              <a:lnSpc>
                <a:spcPct val="120000"/>
              </a:lnSpc>
              <a:buClr>
                <a:srgbClr val="000000"/>
              </a:buClr>
              <a:buSzPts val="2400"/>
            </a:pPr>
            <a:r>
              <a:rPr lang="en-US" sz="1700" dirty="0">
                <a:solidFill>
                  <a:srgbClr val="000000"/>
                </a:solidFill>
                <a:latin typeface="Times New Roman" panose="02020603050405020304"/>
                <a:cs typeface="Times New Roman" panose="02020603050405020304"/>
                <a:sym typeface="Times New Roman" panose="02020603050405020304"/>
              </a:rPr>
              <a:t> The alternative method is hand gesture recognition using webcam and color detection method. </a:t>
            </a:r>
          </a:p>
          <a:p>
            <a:pPr marL="742950" lvl="1" indent="-285750">
              <a:lnSpc>
                <a:spcPct val="120000"/>
              </a:lnSpc>
              <a:buClr>
                <a:srgbClr val="000000"/>
              </a:buClr>
              <a:buSzPts val="2400"/>
            </a:pPr>
            <a:r>
              <a:rPr lang="en-US" sz="1700" dirty="0">
                <a:solidFill>
                  <a:srgbClr val="000000"/>
                </a:solidFill>
                <a:latin typeface="Times New Roman" panose="02020603050405020304"/>
                <a:cs typeface="Times New Roman" panose="02020603050405020304"/>
                <a:sym typeface="Times New Roman" panose="02020603050405020304"/>
              </a:rPr>
              <a:t>The ultimate outcome is to develop a system which recognizes hand gesture and controls mouse</a:t>
            </a:r>
          </a:p>
          <a:p>
            <a:pPr marL="457200" lvl="1" indent="0">
              <a:lnSpc>
                <a:spcPct val="120000"/>
              </a:lnSpc>
              <a:buClr>
                <a:srgbClr val="000000"/>
              </a:buClr>
              <a:buSzPts val="2400"/>
              <a:buNone/>
            </a:pPr>
            <a:r>
              <a:rPr lang="en-US" sz="1700" dirty="0">
                <a:solidFill>
                  <a:srgbClr val="000000"/>
                </a:solidFill>
                <a:latin typeface="Times New Roman" panose="02020603050405020304"/>
                <a:cs typeface="Times New Roman" panose="02020603050405020304"/>
                <a:sym typeface="Times New Roman" panose="02020603050405020304"/>
              </a:rPr>
              <a:t>     cursor using color detection method of any computer.</a:t>
            </a:r>
          </a:p>
          <a:p>
            <a:pPr marL="457200" lvl="1" indent="0">
              <a:lnSpc>
                <a:spcPct val="120000"/>
              </a:lnSpc>
              <a:buClr>
                <a:srgbClr val="000000"/>
              </a:buClr>
              <a:buSzPts val="2400"/>
              <a:buNone/>
            </a:pPr>
            <a:endParaRPr lang="en-US" sz="1700" b="1" dirty="0">
              <a:solidFill>
                <a:srgbClr val="000000"/>
              </a:solidFill>
              <a:latin typeface="Times New Roman" panose="02020603050405020304"/>
              <a:cs typeface="Times New Roman" panose="02020603050405020304"/>
              <a:sym typeface="Times New Roman" panose="02020603050405020304"/>
            </a:endParaRPr>
          </a:p>
          <a:p>
            <a:pPr marL="457200" lvl="1" indent="0">
              <a:lnSpc>
                <a:spcPct val="120000"/>
              </a:lnSpc>
              <a:buClr>
                <a:srgbClr val="000000"/>
              </a:buClr>
              <a:buSzPts val="2400"/>
              <a:buNone/>
            </a:pPr>
            <a:r>
              <a:rPr lang="en-US" sz="2800" b="1" dirty="0">
                <a:solidFill>
                  <a:srgbClr val="FF0000"/>
                </a:solidFill>
                <a:latin typeface="Times New Roman" panose="02020603050405020304" pitchFamily="18" charset="0"/>
                <a:cs typeface="Times New Roman" panose="02020603050405020304" pitchFamily="18" charset="0"/>
                <a:sym typeface="Times New Roman" panose="02020603050405020304"/>
              </a:rPr>
              <a:t>Proposed System:</a:t>
            </a:r>
          </a:p>
          <a:p>
            <a:pPr marL="742950" lvl="1" indent="-285750">
              <a:buSzPts val="2400"/>
            </a:pPr>
            <a:r>
              <a:rPr lang="en-US" sz="1700" dirty="0">
                <a:latin typeface="Times New Roman" panose="02020603050405020304" pitchFamily="18" charset="0"/>
                <a:cs typeface="Times New Roman" panose="02020603050405020304" pitchFamily="18" charset="0"/>
                <a:sym typeface="Times New Roman" panose="02020603050405020304"/>
              </a:rPr>
              <a:t>Using the current system even-though there are a number of quick access methods available for the hand and mouse gesture for the laptops, using our project we could make use of the laptop or web-cam and by recognizing the hand gesture.</a:t>
            </a:r>
          </a:p>
          <a:p>
            <a:pPr marL="742950" lvl="1" indent="-285750">
              <a:buSzPts val="2400"/>
            </a:pPr>
            <a:r>
              <a:rPr lang="en-US" sz="1700" dirty="0">
                <a:latin typeface="Times New Roman" panose="02020603050405020304" pitchFamily="18" charset="0"/>
                <a:cs typeface="Times New Roman" panose="02020603050405020304" pitchFamily="18" charset="0"/>
                <a:sym typeface="Times New Roman" panose="02020603050405020304"/>
              </a:rPr>
              <a:t>We could control mouse and perform basic operations like mouse pointer controlling, select and deselect using left click, and a quick access feature for file transfer.</a:t>
            </a:r>
          </a:p>
          <a:p>
            <a:pPr marL="742950" lvl="1" indent="-285750">
              <a:buSzPts val="2400"/>
            </a:pPr>
            <a:r>
              <a:rPr lang="en-US" sz="1700" dirty="0">
                <a:latin typeface="Times New Roman" panose="02020603050405020304" pitchFamily="18" charset="0"/>
                <a:cs typeface="Times New Roman" panose="02020603050405020304" pitchFamily="18" charset="0"/>
                <a:sym typeface="Times New Roman" panose="02020603050405020304"/>
              </a:rPr>
              <a:t>We have mainly concentrated on the mouse pointing and clicking actions along with an action for the file transfer between folders by hand action and the movements. The system we are implementing which is been written in python code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1952596" y="357166"/>
            <a:ext cx="8229600" cy="7858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Times New Roman" panose="02020603050405020304"/>
              <a:buNone/>
            </a:pPr>
            <a:br>
              <a:rPr lang="en-US" sz="3200">
                <a:latin typeface="Times New Roman" panose="02020603050405020304"/>
                <a:ea typeface="Times New Roman" panose="02020603050405020304"/>
                <a:cs typeface="Times New Roman" panose="02020603050405020304"/>
                <a:sym typeface="Times New Roman" panose="02020603050405020304"/>
              </a:rPr>
            </a:br>
            <a:r>
              <a:rPr lang="en-US" sz="3200" b="1">
                <a:solidFill>
                  <a:srgbClr val="C00000"/>
                </a:solidFill>
                <a:latin typeface="Times New Roman" panose="02020603050405020304"/>
                <a:ea typeface="Times New Roman" panose="02020603050405020304"/>
                <a:cs typeface="Times New Roman" panose="02020603050405020304"/>
                <a:sym typeface="Times New Roman" panose="02020603050405020304"/>
              </a:rPr>
              <a:t>REQUIREMENTS</a:t>
            </a:r>
            <a:br>
              <a:rPr lang="en-US" sz="3200" b="1">
                <a:latin typeface="Times New Roman" panose="02020603050405020304"/>
                <a:ea typeface="Times New Roman" panose="02020603050405020304"/>
                <a:cs typeface="Times New Roman" panose="02020603050405020304"/>
                <a:sym typeface="Times New Roman" panose="02020603050405020304"/>
              </a:rPr>
            </a:br>
            <a:r>
              <a:rPr lang="en-US" sz="3200" b="1">
                <a:solidFill>
                  <a:srgbClr val="C00000"/>
                </a:solidFill>
                <a:latin typeface="Times New Roman" panose="02020603050405020304"/>
                <a:ea typeface="Times New Roman" panose="02020603050405020304"/>
                <a:cs typeface="Times New Roman" panose="02020603050405020304"/>
                <a:sym typeface="Times New Roman" panose="02020603050405020304"/>
              </a:rPr>
              <a:t> </a:t>
            </a:r>
            <a:endParaRPr sz="3200" b="1">
              <a:solidFill>
                <a:srgbClr val="C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4" name="Google Shape;124;p4"/>
          <p:cNvSpPr txBox="1">
            <a:spLocks noGrp="1"/>
          </p:cNvSpPr>
          <p:nvPr>
            <p:ph type="body" idx="1"/>
          </p:nvPr>
        </p:nvSpPr>
        <p:spPr>
          <a:xfrm>
            <a:off x="562707" y="975946"/>
            <a:ext cx="11517924" cy="5644661"/>
          </a:xfrm>
          <a:prstGeom prst="rect">
            <a:avLst/>
          </a:prstGeom>
          <a:noFill/>
          <a:ln>
            <a:noFill/>
          </a:ln>
        </p:spPr>
        <p:txBody>
          <a:bodyPr spcFirstLastPara="1" wrap="square" lIns="91425" tIns="45700" rIns="91425" bIns="45700" anchor="t" anchorCtr="0">
            <a:normAutofit fontScale="50000" lnSpcReduction="20000"/>
          </a:bodyPr>
          <a:lstStyle/>
          <a:p>
            <a:pPr marL="457200" lvl="1" indent="0" algn="l" rtl="0">
              <a:lnSpc>
                <a:spcPct val="150000"/>
              </a:lnSpc>
              <a:spcBef>
                <a:spcPts val="500"/>
              </a:spcBef>
              <a:spcAft>
                <a:spcPts val="0"/>
              </a:spcAft>
              <a:buClr>
                <a:schemeClr val="dk1"/>
              </a:buClr>
              <a:buSzPts val="2400"/>
              <a:buNone/>
            </a:pPr>
            <a:r>
              <a:rPr lang="en-US" sz="45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Software Requirements:</a:t>
            </a:r>
          </a:p>
          <a:p>
            <a:pPr lvl="1" indent="-457200">
              <a:lnSpc>
                <a:spcPct val="150000"/>
              </a:lnSpc>
              <a:buSzPts val="2400"/>
            </a:pPr>
            <a:r>
              <a:rPr lang="en-US" sz="4500" dirty="0">
                <a:latin typeface="Times New Roman" panose="02020603050405020304" pitchFamily="18" charset="0"/>
                <a:cs typeface="Times New Roman" panose="02020603050405020304" pitchFamily="18" charset="0"/>
              </a:rPr>
              <a:t>Operating System: Windows 10</a:t>
            </a:r>
          </a:p>
          <a:p>
            <a:pPr lvl="1" indent="-457200">
              <a:lnSpc>
                <a:spcPct val="150000"/>
              </a:lnSpc>
              <a:buSzPts val="2400"/>
            </a:pPr>
            <a:r>
              <a:rPr lang="en-US" sz="4500" dirty="0">
                <a:latin typeface="Times New Roman" panose="02020603050405020304" pitchFamily="18" charset="0"/>
                <a:cs typeface="Times New Roman" panose="02020603050405020304" pitchFamily="18" charset="0"/>
              </a:rPr>
              <a:t> Language: Python</a:t>
            </a:r>
          </a:p>
          <a:p>
            <a:pPr lvl="1" indent="-457200">
              <a:lnSpc>
                <a:spcPct val="150000"/>
              </a:lnSpc>
              <a:buSzPts val="2400"/>
            </a:pPr>
            <a:r>
              <a:rPr lang="en-US" sz="4500" dirty="0">
                <a:latin typeface="Times New Roman" panose="02020603050405020304" pitchFamily="18" charset="0"/>
                <a:cs typeface="Times New Roman" panose="02020603050405020304" pitchFamily="18" charset="0"/>
              </a:rPr>
              <a:t> Integrated Development Environment: Google Collaboratory, Jupyter Notebook, </a:t>
            </a:r>
            <a:r>
              <a:rPr lang="en-US" sz="4500" dirty="0" err="1">
                <a:latin typeface="Times New Roman" panose="02020603050405020304" pitchFamily="18" charset="0"/>
                <a:cs typeface="Times New Roman" panose="02020603050405020304" pitchFamily="18" charset="0"/>
              </a:rPr>
              <a:t>PyCharm</a:t>
            </a:r>
            <a:r>
              <a:rPr lang="en-US" sz="4500" dirty="0">
                <a:latin typeface="Times New Roman" panose="02020603050405020304" pitchFamily="18" charset="0"/>
                <a:cs typeface="Times New Roman" panose="02020603050405020304" pitchFamily="18" charset="0"/>
              </a:rPr>
              <a:t>, Anaconda</a:t>
            </a:r>
          </a:p>
          <a:p>
            <a:pPr marL="457200" lvl="1" indent="0">
              <a:lnSpc>
                <a:spcPct val="150000"/>
              </a:lnSpc>
              <a:buSzPts val="2400"/>
              <a:buNone/>
            </a:pPr>
            <a:r>
              <a:rPr lang="en-US" sz="50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Hardware Requirements:</a:t>
            </a:r>
          </a:p>
          <a:p>
            <a:pPr marL="1028700" lvl="1" indent="-571500">
              <a:lnSpc>
                <a:spcPct val="150000"/>
              </a:lnSpc>
              <a:buSzPts val="2400"/>
            </a:pPr>
            <a:r>
              <a:rPr lang="en-US" sz="4500" dirty="0">
                <a:latin typeface="Times New Roman" panose="02020603050405020304" pitchFamily="18" charset="0"/>
                <a:cs typeface="Times New Roman" panose="02020603050405020304" pitchFamily="18" charset="0"/>
              </a:rPr>
              <a:t>Processor: 10TH Gen CORE i5 Processor </a:t>
            </a:r>
          </a:p>
          <a:p>
            <a:pPr marL="1028700" lvl="1" indent="-571500">
              <a:lnSpc>
                <a:spcPct val="150000"/>
              </a:lnSpc>
              <a:buSzPts val="2400"/>
            </a:pPr>
            <a:r>
              <a:rPr lang="en-US" sz="4500" dirty="0">
                <a:latin typeface="Times New Roman" panose="02020603050405020304" pitchFamily="18" charset="0"/>
                <a:cs typeface="Times New Roman" panose="02020603050405020304" pitchFamily="18" charset="0"/>
              </a:rPr>
              <a:t>RAM: 8GB </a:t>
            </a:r>
          </a:p>
          <a:p>
            <a:pPr marL="1028700" lvl="1" indent="-571500">
              <a:lnSpc>
                <a:spcPct val="150000"/>
              </a:lnSpc>
              <a:buSzPts val="2400"/>
            </a:pPr>
            <a:r>
              <a:rPr lang="en-US" sz="4500" dirty="0">
                <a:latin typeface="Times New Roman" panose="02020603050405020304" pitchFamily="18" charset="0"/>
                <a:cs typeface="Times New Roman" panose="02020603050405020304" pitchFamily="18" charset="0"/>
              </a:rPr>
              <a:t>Hard Disk: 512 GB SSD</a:t>
            </a:r>
          </a:p>
          <a:p>
            <a:pPr marL="342900" algn="just">
              <a:lnSpc>
                <a:spcPct val="150000"/>
              </a:lnSpc>
              <a:spcBef>
                <a:spcPts val="1200"/>
              </a:spcBef>
            </a:pPr>
            <a:r>
              <a:rPr lang="en-US" sz="4200" i="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sz="42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228600" lvl="0" indent="-228600" algn="l" rtl="0">
              <a:lnSpc>
                <a:spcPct val="90000"/>
              </a:lnSpc>
              <a:spcBef>
                <a:spcPts val="1000"/>
              </a:spcBef>
              <a:spcAft>
                <a:spcPts val="0"/>
              </a:spcAft>
              <a:buClr>
                <a:schemeClr val="dk1"/>
              </a:buClr>
              <a:buSzPts val="2800"/>
              <a:buNone/>
            </a:pPr>
            <a:endParaRPr dirty="0"/>
          </a:p>
        </p:txBody>
      </p:sp>
      <p:sp>
        <p:nvSpPr>
          <p:cNvPr id="125" name="Google Shape;1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Dept. of CSE,RNSIT</a:t>
            </a:r>
            <a:endParaRPr dirty="0"/>
          </a:p>
        </p:txBody>
      </p:sp>
      <p:sp>
        <p:nvSpPr>
          <p:cNvPr id="126" name="Google Shape;1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2022 - 23</a:t>
            </a:r>
            <a:endParaRPr dirty="0"/>
          </a:p>
        </p:txBody>
      </p:sp>
      <p:sp>
        <p:nvSpPr>
          <p:cNvPr id="127" name="Google Shape;1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938530" y="440690"/>
            <a:ext cx="10514330" cy="847090"/>
          </a:xfrm>
          <a:prstGeom prst="rect">
            <a:avLst/>
          </a:prstGeom>
          <a:noFill/>
          <a:ln>
            <a:noFill/>
          </a:ln>
        </p:spPr>
        <p:txBody>
          <a:bodyPr spcFirstLastPara="1" wrap="square" lIns="91425" tIns="45700" rIns="91425" bIns="45700" anchor="ctr" anchorCtr="0">
            <a:normAutofit fontScale="90000"/>
          </a:bodyPr>
          <a:lstStyle/>
          <a:p>
            <a:pPr marL="342900" lvl="0" indent="-342900" algn="ctr" rtl="0">
              <a:lnSpc>
                <a:spcPct val="90000"/>
              </a:lnSpc>
              <a:spcBef>
                <a:spcPts val="0"/>
              </a:spcBef>
              <a:spcAft>
                <a:spcPts val="0"/>
              </a:spcAft>
              <a:buClr>
                <a:srgbClr val="C00000"/>
              </a:buClr>
              <a:buSzPct val="100000"/>
              <a:buFont typeface="Times New Roman" panose="02020603050405020304"/>
              <a:buNone/>
            </a:pPr>
            <a:br>
              <a:rPr lang="en-US" sz="3100"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SYSTEM ARCHITECTURE</a:t>
            </a:r>
            <a:br>
              <a:rPr lang="en-US" sz="2400" u="sng" dirty="0">
                <a:solidFill>
                  <a:srgbClr val="000000"/>
                </a:solidFill>
                <a:latin typeface="Times New Roman" panose="02020603050405020304"/>
                <a:ea typeface="Times New Roman" panose="02020603050405020304"/>
                <a:cs typeface="Times New Roman" panose="02020603050405020304"/>
                <a:sym typeface="Times New Roman" panose="02020603050405020304"/>
              </a:rPr>
            </a:br>
            <a:endParaRPr u="sng" dirty="0"/>
          </a:p>
        </p:txBody>
      </p:sp>
      <p:sp>
        <p:nvSpPr>
          <p:cNvPr id="134" name="Google Shape;134;p5"/>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6" name="Text Placeholder 5"/>
          <p:cNvSpPr>
            <a:spLocks noGrp="1"/>
          </p:cNvSpPr>
          <p:nvPr>
            <p:ph type="body" idx="1"/>
          </p:nvPr>
        </p:nvSpPr>
        <p:spPr>
          <a:xfrm>
            <a:off x="1062355" y="1779270"/>
            <a:ext cx="4552950" cy="3742055"/>
          </a:xfrm>
        </p:spPr>
        <p:txBody>
          <a:bodyPr>
            <a:normAutofit/>
          </a:bodyPr>
          <a:lstStyle/>
          <a:p>
            <a:r>
              <a:rPr lang="en-US"/>
              <a:t> </a:t>
            </a:r>
          </a:p>
        </p:txBody>
      </p:sp>
      <p:sp>
        <p:nvSpPr>
          <p:cNvPr id="135" name="Google Shape;135;p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36" name="Google Shape;136;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lang="en-US"/>
          </a:p>
        </p:txBody>
      </p:sp>
      <p:pic>
        <p:nvPicPr>
          <p:cNvPr id="2" name="Picture Placeholder 1" descr="Screenshot (168)"/>
          <p:cNvPicPr>
            <a:picLocks noGrp="1" noChangeAspect="1"/>
          </p:cNvPicPr>
          <p:nvPr>
            <p:ph type="pic" idx="2"/>
          </p:nvPr>
        </p:nvPicPr>
        <p:blipFill>
          <a:blip r:embed="rId3"/>
          <a:stretch>
            <a:fillRect/>
          </a:stretch>
        </p:blipFill>
        <p:spPr>
          <a:xfrm>
            <a:off x="3641090" y="1136650"/>
            <a:ext cx="4969510" cy="5027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938530" y="358775"/>
            <a:ext cx="10514330" cy="551815"/>
          </a:xfrm>
          <a:prstGeom prst="rect">
            <a:avLst/>
          </a:prstGeom>
          <a:noFill/>
          <a:ln>
            <a:noFill/>
          </a:ln>
        </p:spPr>
        <p:txBody>
          <a:bodyPr spcFirstLastPara="1" wrap="square" lIns="91425" tIns="45700" rIns="91425" bIns="45700" anchor="ctr" anchorCtr="0">
            <a:normAutofit fontScale="90000"/>
          </a:bodyPr>
          <a:lstStyle/>
          <a:p>
            <a:pPr marL="342900" lvl="0" indent="-342900" algn="ctr" rtl="0">
              <a:lnSpc>
                <a:spcPct val="90000"/>
              </a:lnSpc>
              <a:spcBef>
                <a:spcPts val="0"/>
              </a:spcBef>
              <a:spcAft>
                <a:spcPts val="0"/>
              </a:spcAft>
              <a:buClr>
                <a:srgbClr val="C00000"/>
              </a:buClr>
              <a:buSzPct val="100000"/>
              <a:buFont typeface="Times New Roman" panose="02020603050405020304"/>
              <a:buNone/>
            </a:pPr>
            <a:br>
              <a:rPr lang="en-US" sz="3100"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FLOW CHART</a:t>
            </a:r>
            <a:br>
              <a:rPr lang="en-US" sz="2400" u="sng" dirty="0">
                <a:solidFill>
                  <a:srgbClr val="000000"/>
                </a:solidFill>
                <a:latin typeface="Times New Roman" panose="02020603050405020304"/>
                <a:ea typeface="Times New Roman" panose="02020603050405020304"/>
                <a:cs typeface="Times New Roman" panose="02020603050405020304"/>
                <a:sym typeface="Times New Roman" panose="02020603050405020304"/>
              </a:rPr>
            </a:br>
            <a:endParaRPr u="sng" dirty="0"/>
          </a:p>
        </p:txBody>
      </p:sp>
      <p:sp>
        <p:nvSpPr>
          <p:cNvPr id="134" name="Google Shape;134;p5"/>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6" name="Text Placeholder 5"/>
          <p:cNvSpPr>
            <a:spLocks noGrp="1"/>
          </p:cNvSpPr>
          <p:nvPr>
            <p:ph type="body" idx="1"/>
          </p:nvPr>
        </p:nvSpPr>
        <p:spPr>
          <a:xfrm>
            <a:off x="1062355" y="1779270"/>
            <a:ext cx="4552950" cy="3742055"/>
          </a:xfrm>
        </p:spPr>
        <p:txBody>
          <a:bodyPr>
            <a:normAutofit/>
          </a:bodyPr>
          <a:lstStyle/>
          <a:p>
            <a:r>
              <a:rPr lang="en-US"/>
              <a:t> </a:t>
            </a:r>
          </a:p>
        </p:txBody>
      </p:sp>
      <p:sp>
        <p:nvSpPr>
          <p:cNvPr id="135" name="Google Shape;135;p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36" name="Google Shape;136;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lang="en-US"/>
          </a:p>
        </p:txBody>
      </p:sp>
      <p:pic>
        <p:nvPicPr>
          <p:cNvPr id="5" name="Picture Placeholder 4" descr="Screenshot (172)"/>
          <p:cNvPicPr>
            <a:picLocks noGrp="1" noChangeAspect="1"/>
          </p:cNvPicPr>
          <p:nvPr>
            <p:ph type="pic" idx="2"/>
          </p:nvPr>
        </p:nvPicPr>
        <p:blipFill>
          <a:blip r:embed="rId3"/>
          <a:stretch>
            <a:fillRect/>
          </a:stretch>
        </p:blipFill>
        <p:spPr>
          <a:xfrm>
            <a:off x="4037965" y="796925"/>
            <a:ext cx="4323715" cy="5184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938530" y="358775"/>
            <a:ext cx="10514330" cy="628650"/>
          </a:xfrm>
          <a:prstGeom prst="rect">
            <a:avLst/>
          </a:prstGeom>
          <a:noFill/>
          <a:ln>
            <a:noFill/>
          </a:ln>
        </p:spPr>
        <p:txBody>
          <a:bodyPr spcFirstLastPara="1" wrap="square" lIns="91425" tIns="45700" rIns="91425" bIns="45700" anchor="ctr" anchorCtr="0">
            <a:normAutofit fontScale="90000"/>
          </a:bodyPr>
          <a:lstStyle/>
          <a:p>
            <a:pPr marL="342900" lvl="0" indent="-342900" algn="ctr" rtl="0">
              <a:lnSpc>
                <a:spcPct val="90000"/>
              </a:lnSpc>
              <a:spcBef>
                <a:spcPts val="0"/>
              </a:spcBef>
              <a:spcAft>
                <a:spcPts val="0"/>
              </a:spcAft>
              <a:buClr>
                <a:srgbClr val="C00000"/>
              </a:buClr>
              <a:buSzPct val="100000"/>
              <a:buFont typeface="Times New Roman" panose="02020603050405020304"/>
              <a:buNone/>
            </a:pPr>
            <a:br>
              <a:rPr lang="en-US" sz="3100"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FLOW CHART</a:t>
            </a:r>
            <a:br>
              <a:rPr lang="en-US" sz="2400" u="sng" dirty="0">
                <a:solidFill>
                  <a:srgbClr val="000000"/>
                </a:solidFill>
                <a:latin typeface="Times New Roman" panose="02020603050405020304"/>
                <a:ea typeface="Times New Roman" panose="02020603050405020304"/>
                <a:cs typeface="Times New Roman" panose="02020603050405020304"/>
                <a:sym typeface="Times New Roman" panose="02020603050405020304"/>
              </a:rPr>
            </a:br>
            <a:endParaRPr u="sng" dirty="0"/>
          </a:p>
        </p:txBody>
      </p:sp>
      <p:sp>
        <p:nvSpPr>
          <p:cNvPr id="134" name="Google Shape;134;p5"/>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6" name="Text Placeholder 5"/>
          <p:cNvSpPr>
            <a:spLocks noGrp="1"/>
          </p:cNvSpPr>
          <p:nvPr>
            <p:ph type="body" idx="1"/>
          </p:nvPr>
        </p:nvSpPr>
        <p:spPr>
          <a:xfrm>
            <a:off x="1062355" y="1779270"/>
            <a:ext cx="4552950" cy="3742055"/>
          </a:xfrm>
        </p:spPr>
        <p:txBody>
          <a:bodyPr>
            <a:normAutofit/>
          </a:bodyPr>
          <a:lstStyle/>
          <a:p>
            <a:r>
              <a:rPr lang="en-US"/>
              <a:t> </a:t>
            </a:r>
          </a:p>
        </p:txBody>
      </p:sp>
      <p:sp>
        <p:nvSpPr>
          <p:cNvPr id="135" name="Google Shape;135;p5"/>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36" name="Google Shape;136;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lang="en-US"/>
          </a:p>
        </p:txBody>
      </p:sp>
      <p:pic>
        <p:nvPicPr>
          <p:cNvPr id="2" name="Picture Placeholder 1" descr="flow"/>
          <p:cNvPicPr>
            <a:picLocks noGrp="1" noChangeAspect="1"/>
          </p:cNvPicPr>
          <p:nvPr>
            <p:ph type="pic" idx="2"/>
          </p:nvPr>
        </p:nvPicPr>
        <p:blipFill>
          <a:blip r:embed="rId3"/>
          <a:stretch>
            <a:fillRect/>
          </a:stretch>
        </p:blipFill>
        <p:spPr>
          <a:xfrm>
            <a:off x="3924935" y="1213485"/>
            <a:ext cx="5029835" cy="48736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1981200" y="457200"/>
            <a:ext cx="8229600" cy="1143000"/>
          </a:xfrm>
          <a:prstGeom prst="rect">
            <a:avLst/>
          </a:prstGeom>
          <a:noFill/>
          <a:ln>
            <a:noFill/>
          </a:ln>
        </p:spPr>
        <p:txBody>
          <a:bodyPr spcFirstLastPara="1" wrap="square" lIns="91425" tIns="45700" rIns="91425" bIns="45700" anchor="ctr" anchorCtr="0">
            <a:normAutofit fontScale="90000"/>
          </a:bodyPr>
          <a:lstStyle/>
          <a:p>
            <a:pPr marL="342900" lvl="0" indent="-342900" algn="ctr" rtl="0">
              <a:lnSpc>
                <a:spcPct val="90000"/>
              </a:lnSpc>
              <a:spcBef>
                <a:spcPts val="0"/>
              </a:spcBef>
              <a:spcAft>
                <a:spcPts val="0"/>
              </a:spcAft>
              <a:buClr>
                <a:srgbClr val="C00000"/>
              </a:buClr>
              <a:buSzPct val="100000"/>
              <a:buFont typeface="Times New Roman" panose="02020603050405020304"/>
              <a:buNone/>
            </a:pPr>
            <a:br>
              <a:rPr lang="en-US" sz="3100"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t>INNOVATIVENESS &amp; USEFULNESS</a:t>
            </a:r>
            <a:br>
              <a:rPr lang="en-US" sz="3600" b="1" dirty="0">
                <a:solidFill>
                  <a:srgbClr val="C00000"/>
                </a:solidFill>
                <a:latin typeface="Times New Roman" panose="02020603050405020304"/>
                <a:ea typeface="Times New Roman" panose="02020603050405020304"/>
                <a:cs typeface="Times New Roman" panose="02020603050405020304"/>
                <a:sym typeface="Times New Roman" panose="02020603050405020304"/>
              </a:rPr>
            </a:br>
            <a:endParaRPr dirty="0"/>
          </a:p>
        </p:txBody>
      </p:sp>
      <p:sp>
        <p:nvSpPr>
          <p:cNvPr id="142" name="Google Shape;142;p6"/>
          <p:cNvSpPr txBox="1">
            <a:spLocks noGrp="1"/>
          </p:cNvSpPr>
          <p:nvPr>
            <p:ph type="body" idx="1"/>
          </p:nvPr>
        </p:nvSpPr>
        <p:spPr>
          <a:xfrm>
            <a:off x="597878" y="1406769"/>
            <a:ext cx="10755922" cy="4923693"/>
          </a:xfrm>
          <a:prstGeom prst="rect">
            <a:avLst/>
          </a:prstGeom>
          <a:noFill/>
          <a:ln>
            <a:noFill/>
          </a:ln>
        </p:spPr>
        <p:txBody>
          <a:bodyPr spcFirstLastPara="1" wrap="square" lIns="91425" tIns="45700" rIns="91425" bIns="45700" anchor="t" anchorCtr="0">
            <a:normAutofit/>
          </a:bodyPr>
          <a:lstStyle/>
          <a:p>
            <a:pPr marL="457200" lvl="1" indent="0">
              <a:spcBef>
                <a:spcPts val="0"/>
              </a:spcBef>
              <a:buSzPts val="2400"/>
              <a:buNone/>
            </a:pPr>
            <a:r>
              <a:rPr lang="en-US" sz="28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INNOVATIVENESS:</a:t>
            </a:r>
          </a:p>
          <a:p>
            <a:pPr marL="800100" lvl="1">
              <a:spcBef>
                <a:spcPts val="0"/>
              </a:spcBef>
              <a:buSzPts val="2400"/>
            </a:pPr>
            <a:r>
              <a:rPr lang="en-US" sz="20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Virtual Mouse that will soon to be introduced to replace the physical computer mouse </a:t>
            </a:r>
          </a:p>
          <a:p>
            <a:pPr marL="457200" lvl="1" indent="0">
              <a:spcBef>
                <a:spcPts val="0"/>
              </a:spcBef>
              <a:buSzPts val="2400"/>
              <a:buNone/>
            </a:pPr>
            <a:r>
              <a:rPr lang="en-US" sz="20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to promote convenience while still able to accurately interact and control the computer </a:t>
            </a:r>
          </a:p>
          <a:p>
            <a:pPr marL="457200" lvl="1" indent="0">
              <a:spcBef>
                <a:spcPts val="0"/>
              </a:spcBef>
              <a:buSzPts val="2400"/>
              <a:buNone/>
            </a:pPr>
            <a:r>
              <a:rPr lang="en-US" sz="20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system. </a:t>
            </a:r>
          </a:p>
          <a:p>
            <a:pPr marL="800100" lvl="1">
              <a:spcBef>
                <a:spcPts val="0"/>
              </a:spcBef>
              <a:buSzPts val="2400"/>
            </a:pPr>
            <a:r>
              <a:rPr lang="en-US" sz="20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Therefore, this project will develop a software application with the aid of the latest software coding technique and the open-source computer vision library also known as the OpenCV. </a:t>
            </a:r>
          </a:p>
          <a:p>
            <a:pPr marL="800100" lvl="1">
              <a:spcBef>
                <a:spcPts val="0"/>
              </a:spcBef>
              <a:buSzPts val="2400"/>
            </a:pPr>
            <a:endParaRPr lang="en-US" sz="2000" dirty="0">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457200" lvl="1" indent="0">
              <a:spcBef>
                <a:spcPts val="0"/>
              </a:spcBef>
              <a:buSzPts val="2400"/>
              <a:buNone/>
            </a:pPr>
            <a:r>
              <a:rPr lang="en-US" sz="2800" b="1" dirty="0">
                <a:solidFill>
                  <a:srgbClr val="FF0000"/>
                </a:solidFill>
                <a:latin typeface="Times New Roman" panose="02020603050405020304"/>
                <a:ea typeface="Times New Roman" panose="02020603050405020304"/>
                <a:cs typeface="Times New Roman" panose="02020603050405020304"/>
                <a:sym typeface="Times New Roman" panose="02020603050405020304"/>
              </a:rPr>
              <a:t>USEFULNESS:</a:t>
            </a:r>
          </a:p>
          <a:p>
            <a:pPr marL="800100" lvl="1">
              <a:spcBef>
                <a:spcPts val="0"/>
              </a:spcBef>
              <a:buSzPts val="2400"/>
            </a:pPr>
            <a:r>
              <a:rPr lang="en-US" sz="2000" dirty="0">
                <a:latin typeface="Times New Roman" panose="02020603050405020304" pitchFamily="18" charset="0"/>
                <a:cs typeface="Times New Roman" panose="02020603050405020304" pitchFamily="18" charset="0"/>
              </a:rPr>
              <a:t>Gesture Controlled Virtual Mouse makes human computer interaction simple by making use of Hand Gestures and Voice Commands.</a:t>
            </a:r>
          </a:p>
          <a:p>
            <a:pPr marL="800100" lvl="1">
              <a:spcBef>
                <a:spcPts val="0"/>
              </a:spcBef>
              <a:buSzPts val="2400"/>
            </a:pPr>
            <a:r>
              <a:rPr lang="en-US" sz="2000" dirty="0">
                <a:latin typeface="Times New Roman" panose="02020603050405020304" pitchFamily="18" charset="0"/>
                <a:cs typeface="Times New Roman" panose="02020603050405020304" pitchFamily="18" charset="0"/>
              </a:rPr>
              <a:t>All i/o operations can be virtually controlled by using static and dynamic hand gestures along with a voice assistant.</a:t>
            </a:r>
          </a:p>
          <a:p>
            <a:pPr marL="800100" lvl="1">
              <a:spcBef>
                <a:spcPts val="0"/>
              </a:spcBef>
              <a:buSzPts val="2400"/>
            </a:pPr>
            <a:r>
              <a:rPr lang="en-US" sz="2000" dirty="0">
                <a:latin typeface="Times New Roman" panose="02020603050405020304" pitchFamily="18" charset="0"/>
                <a:cs typeface="Times New Roman" panose="02020603050405020304" pitchFamily="18" charset="0"/>
              </a:rPr>
              <a:t>Can be used for transferring between folders without the use of a physical mouse as well</a:t>
            </a:r>
          </a:p>
          <a:p>
            <a:pPr marL="800100" lvl="1">
              <a:spcBef>
                <a:spcPts val="0"/>
              </a:spcBef>
              <a:buSzPts val="2400"/>
            </a:pPr>
            <a:endParaRPr lang="en-US" sz="2300" dirty="0">
              <a:latin typeface="Times New Roman" panose="02020603050405020304" pitchFamily="18" charset="0"/>
              <a:cs typeface="Times New Roman" panose="02020603050405020304" pitchFamily="18" charset="0"/>
            </a:endParaRPr>
          </a:p>
          <a:p>
            <a:pPr marL="800100" lvl="1">
              <a:spcBef>
                <a:spcPts val="0"/>
              </a:spcBef>
              <a:buSzPts val="2400"/>
            </a:pPr>
            <a:endParaRPr lang="en-US" sz="2300" dirty="0">
              <a:latin typeface="Times New Roman" panose="02020603050405020304" pitchFamily="18" charset="0"/>
              <a:cs typeface="Times New Roman" panose="02020603050405020304" pitchFamily="18" charset="0"/>
            </a:endParaRPr>
          </a:p>
          <a:p>
            <a:pPr marL="800100" lvl="1">
              <a:spcBef>
                <a:spcPts val="0"/>
              </a:spcBef>
              <a:buSzPts val="2400"/>
            </a:pPr>
            <a:endParaRPr lang="en-US" sz="2300" dirty="0">
              <a:latin typeface="Times New Roman" panose="02020603050405020304" pitchFamily="18" charset="0"/>
              <a:cs typeface="Times New Roman" panose="02020603050405020304" pitchFamily="18" charset="0"/>
            </a:endParaRPr>
          </a:p>
          <a:p>
            <a:pPr marL="800100" lvl="1">
              <a:spcBef>
                <a:spcPts val="0"/>
              </a:spcBef>
              <a:buSzPts val="2400"/>
            </a:pPr>
            <a:endParaRPr lang="en-US" dirty="0">
              <a:latin typeface="Times New Roman" panose="02020603050405020304" pitchFamily="18" charset="0"/>
              <a:cs typeface="Times New Roman" panose="02020603050405020304" pitchFamily="18" charset="0"/>
            </a:endParaRPr>
          </a:p>
        </p:txBody>
      </p:sp>
      <p:sp>
        <p:nvSpPr>
          <p:cNvPr id="143" name="Google Shape;1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Dept. of CSE,RNSIT</a:t>
            </a:r>
          </a:p>
        </p:txBody>
      </p:sp>
      <p:sp>
        <p:nvSpPr>
          <p:cNvPr id="144" name="Google Shape;1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2022 - 23</a:t>
            </a:r>
          </a:p>
        </p:txBody>
      </p:sp>
      <p:sp>
        <p:nvSpPr>
          <p:cNvPr id="145" name="Google Shape;1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1356</Words>
  <Application>Microsoft Office PowerPoint</Application>
  <PresentationFormat>Widescreen</PresentationFormat>
  <Paragraphs>193</Paragraphs>
  <Slides>18</Slides>
  <Notes>13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Calibri</vt:lpstr>
      <vt:lpstr>Times New Roman</vt:lpstr>
      <vt:lpstr>Office Theme</vt:lpstr>
      <vt:lpstr>Microsoft Word Picture</vt:lpstr>
      <vt:lpstr>“Virtual Mouse using hand gestures and voice recognition”</vt:lpstr>
      <vt:lpstr>CONTENTS</vt:lpstr>
      <vt:lpstr>INTRODUCTION</vt:lpstr>
      <vt:lpstr>PowerPoint Presentation</vt:lpstr>
      <vt:lpstr> REQUIREMENTS  </vt:lpstr>
      <vt:lpstr> SYSTEM ARCHITECTURE </vt:lpstr>
      <vt:lpstr> FLOW CHART </vt:lpstr>
      <vt:lpstr> FLOW CHART </vt:lpstr>
      <vt:lpstr> INNOVATIVENESS &amp; USEFULNESS </vt:lpstr>
      <vt:lpstr> TECHNOLOGIES USED  </vt:lpstr>
      <vt:lpstr> IMPLIMENTATION </vt:lpstr>
      <vt:lpstr>PowerPoint Presentation</vt:lpstr>
      <vt:lpstr>Result Analysis</vt:lpstr>
      <vt:lpstr>Result Analysis</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 1: Screening Presentation on  “”</dc:title>
  <dc:creator>Prof. Devaraju B M</dc:creator>
  <cp:lastModifiedBy>Rakshith</cp:lastModifiedBy>
  <cp:revision>89</cp:revision>
  <dcterms:created xsi:type="dcterms:W3CDTF">2018-09-27T13:10:00Z</dcterms:created>
  <dcterms:modified xsi:type="dcterms:W3CDTF">2023-04-23T15:33:58Z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C492656AD43945CBAB11EB8318FE1628</vt:lpwstr>
  </property>
  <property fmtid="{D5CDD505-2E9C-101B-9397-08002B2CF9AE}" pid="3" name="KSOProductBuildVer">
    <vt:lpwstr>1033-11.2.0.10451</vt:lpwstr>
  </property>
</Properties>
</file>